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8" r:id="rId3"/>
    <p:sldId id="679" r:id="rId4"/>
    <p:sldId id="259" r:id="rId5"/>
    <p:sldId id="680" r:id="rId6"/>
    <p:sldId id="301" r:id="rId7"/>
    <p:sldId id="683" r:id="rId8"/>
    <p:sldId id="320" r:id="rId9"/>
    <p:sldId id="691" r:id="rId10"/>
    <p:sldId id="692" r:id="rId11"/>
    <p:sldId id="281" r:id="rId12"/>
    <p:sldId id="681" r:id="rId13"/>
    <p:sldId id="295" r:id="rId14"/>
    <p:sldId id="682" r:id="rId15"/>
    <p:sldId id="279" r:id="rId16"/>
    <p:sldId id="285" r:id="rId17"/>
    <p:sldId id="286" r:id="rId18"/>
    <p:sldId id="294" r:id="rId19"/>
    <p:sldId id="287" r:id="rId20"/>
    <p:sldId id="288" r:id="rId21"/>
    <p:sldId id="684" r:id="rId22"/>
    <p:sldId id="291" r:id="rId23"/>
    <p:sldId id="689" r:id="rId24"/>
    <p:sldId id="690" r:id="rId25"/>
    <p:sldId id="685" r:id="rId26"/>
    <p:sldId id="293" r:id="rId27"/>
    <p:sldId id="704" r:id="rId28"/>
    <p:sldId id="720" r:id="rId29"/>
    <p:sldId id="299" r:id="rId30"/>
    <p:sldId id="297" r:id="rId31"/>
    <p:sldId id="719" r:id="rId32"/>
    <p:sldId id="686" r:id="rId33"/>
    <p:sldId id="687" r:id="rId34"/>
    <p:sldId id="658" r:id="rId35"/>
    <p:sldId id="657" r:id="rId36"/>
    <p:sldId id="655" r:id="rId37"/>
    <p:sldId id="656" r:id="rId38"/>
    <p:sldId id="721" r:id="rId39"/>
    <p:sldId id="722" r:id="rId40"/>
    <p:sldId id="723" r:id="rId41"/>
    <p:sldId id="274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Brunt" initials="CB" lastIdx="1" clrIdx="0">
    <p:extLst>
      <p:ext uri="{19B8F6BF-5375-455C-9EA6-DF929625EA0E}">
        <p15:presenceInfo xmlns:p15="http://schemas.microsoft.com/office/powerpoint/2012/main" userId="4c6b77d5fca0cc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2136"/>
    <a:srgbClr val="000000"/>
    <a:srgbClr val="FFC11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21E801-0249-40C7-AEC4-F1BCFEF8C639}" v="18" dt="2023-04-18T13:02:11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32" autoAdjust="0"/>
    <p:restoredTop sz="94714" autoAdjust="0"/>
  </p:normalViewPr>
  <p:slideViewPr>
    <p:cSldViewPr snapToGrid="0" showGuides="1">
      <p:cViewPr varScale="1">
        <p:scale>
          <a:sx n="128" d="100"/>
          <a:sy n="128" d="100"/>
        </p:scale>
        <p:origin x="216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39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551E8-2591-D944-80FD-E935912783A2}" type="datetimeFigureOut">
              <a:rPr lang="en-GB" smtClean="0"/>
              <a:t>18/04/2023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36875-C869-DE4E-9C94-370E4490A2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07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Martin R Delivery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36875-C869-DE4E-9C94-370E4490A25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0613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Martin R Delivery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36875-C869-DE4E-9C94-370E4490A255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35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Martin R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36875-C869-DE4E-9C94-370E4490A25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4899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Martin R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36875-C869-DE4E-9C94-370E4490A25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437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Shakeel Delivery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36875-C869-DE4E-9C94-370E4490A25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6592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Martin R Delivery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36875-C869-DE4E-9C94-370E4490A255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82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Shakeel Delivery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36875-C869-DE4E-9C94-370E4490A255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54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Martin R Delivery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BBE8C-079C-3642-8288-EE641C7B4EC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0060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Shakeel Delivery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36875-C869-DE4E-9C94-370E4490A255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9644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Shakeel Delivery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C36875-C869-DE4E-9C94-370E4490A255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2836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4" y="700899"/>
            <a:ext cx="64230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292180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332E2-0C3F-5F66-789C-006FAD0F5C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4DBD8-386C-7747-C402-17F2A7108A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1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4528-AE30-7E4F-9502-945829E63C4A}" type="datetime1">
              <a:rPr lang="en-GB" smtClean="0"/>
              <a:t>18/04/2023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2570269" cy="2699234"/>
          </a:xfrm>
        </p:spPr>
        <p:txBody>
          <a:bodyPr anchor="t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ABA4E697-F251-CEC5-AF67-E9705351CB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4356" y="644525"/>
            <a:ext cx="2570269" cy="2021183"/>
          </a:xfrm>
        </p:spPr>
        <p:txBody>
          <a:bodyPr anchor="t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34F858D2-EAFD-03BC-4AD5-B2E2979A97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4356" y="2836257"/>
            <a:ext cx="2570269" cy="3159297"/>
          </a:xfrm>
        </p:spPr>
        <p:txBody>
          <a:bodyPr anchor="t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57DD1B6-33DD-0CD6-28EB-1B379163B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5388" y="3514242"/>
            <a:ext cx="2570269" cy="2481312"/>
          </a:xfrm>
        </p:spPr>
        <p:txBody>
          <a:bodyPr anchor="t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ACC5B44-4A75-8626-30B9-4F5637C67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898661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3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0A5-EAE5-4542-9F39-36B4F9D63FBA}" type="datetime1">
              <a:rPr lang="en-GB" smtClean="0"/>
              <a:t>18/04/2023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3AC4C21-E6B8-8C88-856C-DE99691AD0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023690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91DB3B-1FA0-25EA-5A02-5BC68124D03C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5E9973-CE18-4BF3-0F7D-111DB3AABAE1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21489-9F07-744E-8CD9-921C2C251C9C}" type="datetime1">
              <a:rPr lang="en-GB" smtClean="0"/>
              <a:t>18/04/2023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A93BAD5-924D-165D-2FE0-08F3E6DF3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32A49-3370-20EE-4666-10F01D622E9B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1244971-CEDE-D4D2-9C67-6E8C2710FF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9588716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C809C-14C9-7B5A-BD5C-F60B8DBDDBD2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4B709C-CED0-0678-2880-7A2C87D0FCA2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E6763B7B-9DD3-CF27-8FBA-2FD58308F8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DFD4-84BD-F44A-AE90-8F322F4BF773}" type="datetime1">
              <a:rPr lang="en-GB" smtClean="0"/>
              <a:t>18/04/2023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6CBA5-7162-26DC-2789-DE7AB4327669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5C5C3A-8344-3B7A-BE4F-20587D4297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64090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87FE4-9E5B-9EA2-530B-E772CFFE39C7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6DDF2B-65AC-B331-83F6-E65FECB8A55D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6857F1B-F648-24CD-1EA4-C2AC118A3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354D4-14D5-A741-ADE4-9AD56A8E14B9}" type="datetime1">
              <a:rPr lang="en-GB" smtClean="0"/>
              <a:t>18/04/2023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26645-B243-92FE-33E9-50F487C73859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D090F6A-2A0D-B829-542C-60372D8522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41979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BBBD8D-8B01-3976-F381-B6E3D1F6D5AA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48032DCE-7DF5-9D1B-4FE8-1B78D79D5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6921-25A7-DE49-B701-BD669C6E5AF0}" type="datetime1">
              <a:rPr lang="en-GB" smtClean="0"/>
              <a:t>18/04/2023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20B1E12-D10C-9AEC-A04C-3D6F61C49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71843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C88E99-F8EF-3013-E970-F58E43F7E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1436766"/>
            <a:ext cx="8727484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2756905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subtitle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4B4D2-474F-F4AE-88C5-189E5B552E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8041" y="5792732"/>
            <a:ext cx="2976584" cy="532143"/>
          </a:xfrm>
        </p:spPr>
        <p:txBody>
          <a:bodyPr/>
          <a:lstStyle>
            <a:lvl1pPr>
              <a:lnSpc>
                <a:spcPct val="100000"/>
              </a:lnSpc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Extra information</a:t>
            </a:r>
          </a:p>
        </p:txBody>
      </p:sp>
    </p:spTree>
    <p:extLst>
      <p:ext uri="{BB962C8B-B14F-4D97-AF65-F5344CB8AC3E}">
        <p14:creationId xmlns:p14="http://schemas.microsoft.com/office/powerpoint/2010/main" val="3611374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8034880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8034880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7301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6328847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6328847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8869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5" y="962212"/>
            <a:ext cx="68294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4514" y="4661913"/>
            <a:ext cx="5329239" cy="35329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Thank you subtitle style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A9AA5C3-C65F-1351-5CA8-19B996DA41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8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703BA3-4425-FF33-1E2B-0EBBDF0EEF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7436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97E1FF-22F9-6306-924F-AB87FCF235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4203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82A1E1D-281A-637F-2BF7-C4202A2DD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6251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EFCB5-FE10-4C01-1061-7F1B1F519D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7530" y="949512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9" name="Picture 8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0250102-394B-333B-E368-C6EA5955CB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0" y="5611481"/>
            <a:ext cx="1231900" cy="630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8E8B-AC79-E913-BEEF-C8C8E3B602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57530" y="441287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2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 head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924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941FB-6B7A-7143-9E77-BE0EDB875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A3DEC-FF3D-5844-921D-7B7DF0E95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95BBF-42E0-7E4D-8357-50B6AF506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5563E-7BF5-A744-BAD6-6E7250CF2023}" type="datetimeFigureOut">
              <a:rPr lang="en-US" smtClean="0"/>
              <a:t>4/18/2023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196CF-077B-3544-98CA-E591A7E3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D9E93-24FB-7544-8464-44C3E547C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0A9BB-1D61-0445-B952-3DFCBBABB9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322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No Brand Footer 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933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965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accent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7530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73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BF625-435A-706A-6F8C-A598B0B91C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FA959-1A76-EFFD-0927-0ADFEE311A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4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7530" y="4853680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E12C7-ACF7-7EF5-DF1A-30433E2930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44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C751-D3D3-8744-BBE4-FB031A10FFFF}" type="datetime1">
              <a:rPr lang="en-GB" smtClean="0"/>
              <a:t>18/04/2023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34B86E-6ABB-D89A-3CED-2B69576CD9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77746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C118-4A4F-0240-87CA-9A77E4E85DF6}" type="datetime1">
              <a:rPr lang="en-GB" smtClean="0"/>
              <a:t>18/04/2023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970BA7A-E886-D343-B167-2C166D3A21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399584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4528-AE30-7E4F-9502-945829E63C4A}" type="datetime1">
              <a:rPr lang="en-GB" smtClean="0"/>
              <a:t>18/04/2023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45AEB1F-0086-F761-7ACA-FA0F8FC1A1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5596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DD68B7-F2DB-01D3-F29D-6D42411279D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64ED8-AD21-7E85-7432-8AAED036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643966"/>
            <a:ext cx="5310061" cy="10640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90EF4-9B4E-A23A-A98A-748E292D8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65675" y="6454630"/>
            <a:ext cx="726041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36E75EB-DC0B-7844-886B-D9E3565C673B}" type="datetime1">
              <a:rPr lang="en-GB" smtClean="0"/>
              <a:t>18/04/2023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37F8B-67E1-5609-DF62-B61CBFF81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9119" y="6454630"/>
            <a:ext cx="4114800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Document title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F138-CC2A-2D24-87CC-8F7C89C4F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410" y="6354690"/>
            <a:ext cx="48607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4740549F-F38D-43A2-B780-492AA5F1A2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6141-AFD7-14C4-04DB-D24BFF931FAA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F7460A-588B-F446-EF96-0505179EABF0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D5E2B48-D8E1-AB0D-234A-E0CD5599E316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63" y="6210300"/>
            <a:ext cx="2406650" cy="6477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A10A05-21A0-B473-2CD6-648DED8E5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886008"/>
            <a:ext cx="5329238" cy="4057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body copy style</a:t>
            </a:r>
          </a:p>
          <a:p>
            <a:pPr lvl="1"/>
            <a:r>
              <a:rPr lang="en-GB" dirty="0"/>
              <a:t>Bullet level 1</a:t>
            </a:r>
          </a:p>
          <a:p>
            <a:pPr lvl="2"/>
            <a:r>
              <a:rPr lang="en-GB" dirty="0"/>
              <a:t>Bullet level 2</a:t>
            </a:r>
          </a:p>
          <a:p>
            <a:pPr lvl="3"/>
            <a:r>
              <a:rPr lang="en-GB" dirty="0"/>
              <a:t>Bullet level 3</a:t>
            </a:r>
          </a:p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56146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77" r:id="rId4"/>
    <p:sldLayoutId id="2147483675" r:id="rId5"/>
    <p:sldLayoutId id="2147483676" r:id="rId6"/>
    <p:sldLayoutId id="2147483650" r:id="rId7"/>
    <p:sldLayoutId id="2147483663" r:id="rId8"/>
    <p:sldLayoutId id="2147483664" r:id="rId9"/>
    <p:sldLayoutId id="214748367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9" r:id="rId20"/>
    <p:sldLayoutId id="2147483680" r:id="rId21"/>
    <p:sldLayoutId id="2147483681" r:id="rId2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lang="en-GB" sz="1800" kern="1200" spc="-20" baseline="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lang="en-GB" sz="1800" kern="1200" spc="-2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sz="2400" b="1" kern="1200" spc="-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3727" userDrawn="1">
          <p15:clr>
            <a:srgbClr val="F26B43"/>
          </p15:clr>
        </p15:guide>
        <p15:guide id="5" pos="3953" userDrawn="1">
          <p15:clr>
            <a:srgbClr val="F26B43"/>
          </p15:clr>
        </p15:guide>
        <p15:guide id="6" pos="73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ation.io/people-and-skills-report-2022/#key-statistic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jpeg"/><Relationship Id="rId18" Type="http://schemas.openxmlformats.org/officeDocument/2006/relationships/image" Target="../media/image45.jpeg"/><Relationship Id="rId26" Type="http://schemas.openxmlformats.org/officeDocument/2006/relationships/image" Target="../media/image53.jpeg"/><Relationship Id="rId3" Type="http://schemas.openxmlformats.org/officeDocument/2006/relationships/image" Target="../media/image30.jpeg"/><Relationship Id="rId21" Type="http://schemas.openxmlformats.org/officeDocument/2006/relationships/image" Target="../media/image48.jpeg"/><Relationship Id="rId7" Type="http://schemas.openxmlformats.org/officeDocument/2006/relationships/image" Target="../media/image34.png"/><Relationship Id="rId12" Type="http://schemas.openxmlformats.org/officeDocument/2006/relationships/image" Target="../media/image39.jpeg"/><Relationship Id="rId17" Type="http://schemas.openxmlformats.org/officeDocument/2006/relationships/image" Target="../media/image44.jpeg"/><Relationship Id="rId25" Type="http://schemas.openxmlformats.org/officeDocument/2006/relationships/image" Target="../media/image52.jpe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20" Type="http://schemas.openxmlformats.org/officeDocument/2006/relationships/image" Target="../media/image47.jpe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jpeg"/><Relationship Id="rId28" Type="http://schemas.openxmlformats.org/officeDocument/2006/relationships/image" Target="../media/image55.jpeg"/><Relationship Id="rId10" Type="http://schemas.openxmlformats.org/officeDocument/2006/relationships/image" Target="../media/image37.jpeg"/><Relationship Id="rId19" Type="http://schemas.openxmlformats.org/officeDocument/2006/relationships/image" Target="../media/image46.jpe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solent.ac.uk/courses/undergraduate/computing-bs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solent.ac.uk/courses/undergraduate/software-engineering-bsc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solent.ac.uk/courses/undergraduate/cyber-security-management-bsc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solent.ac.uk/courses/undergraduate/computer-systems-and-networks-engineering-bsc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7" Type="http://schemas.openxmlformats.org/officeDocument/2006/relationships/hyperlink" Target="https://twitter.com/WebDevSole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ent.ac.uk/solent-stories/computing/ben-peckham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olent.ac.uk/news/solent-students-win-first-place-at-royal-hackaway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qa.solent.ac.uk/centres/courses/bsc-hons-computing-with-foundation-year/" TargetMode="Externa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ent.ac.uk/courses/undergraduate/computing-bsc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ent.ac.uk/courses/undergraduate/software-engineering-bsc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ent.ac.uk/courses/undergraduate/computer-systems-and-networks-engineering-bsc" TargetMode="Externa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ent.ac.uk/courses/undergraduate/cyber-security-management-bsc" TargetMode="Externa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ent.ac.uk/courses/undergraduate/ug-course-hnc-data-analyst" TargetMode="Externa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ent.ac.uk/courses/undergraduate/ug-course-hnc-network-engineer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ent.ac.uk/finance/grants-bursaries-scholarships/scholarships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lent.ac.uk/courses/undergraduate/ug-course-hnc-cyber-security-technologist" TargetMode="Externa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ssets.publishing.service.gov.uk/government/uploads/system/uploads/attachment_data/file/492889/DCMSDigitalSkillsReportJan2016.pdf" TargetMode="Externa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assets.publishing.service.gov.uk/government/uploads/system/uploads/attachment_data/file/492889/DCMSDigitalSkillsReportJan2016.pdf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B0AF01B-607D-0BE0-5E58-70D0BD15D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4" y="700899"/>
            <a:ext cx="6639336" cy="1688340"/>
          </a:xfrm>
          <a:noFill/>
        </p:spPr>
        <p:txBody>
          <a:bodyPr/>
          <a:lstStyle/>
          <a:p>
            <a:r>
              <a:rPr lang="en-GB" dirty="0"/>
              <a:t>Computing Subject       Group Course Talks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52D27F-387E-436E-4249-2DB94F654E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051" y="2378323"/>
            <a:ext cx="6904807" cy="3454435"/>
          </a:xfrm>
          <a:solidFill>
            <a:schemeClr val="bg1">
              <a:alpha val="50000"/>
            </a:schemeClr>
          </a:solidFill>
        </p:spPr>
        <p:txBody>
          <a:bodyPr lIns="108000" tIns="108000" rIns="108000" bIns="108000"/>
          <a:lstStyle/>
          <a:p>
            <a:pPr>
              <a:lnSpc>
                <a:spcPct val="100000"/>
              </a:lnSpc>
              <a:spcAft>
                <a:spcPts val="750"/>
              </a:spcAft>
            </a:pPr>
            <a:r>
              <a:rPr lang="en-GB" dirty="0">
                <a:solidFill>
                  <a:srgbClr val="000000"/>
                </a:solidFill>
              </a:rPr>
              <a:t>Foundation Computing</a:t>
            </a:r>
          </a:p>
          <a:p>
            <a:pPr>
              <a:lnSpc>
                <a:spcPct val="100000"/>
              </a:lnSpc>
              <a:spcAft>
                <a:spcPts val="750"/>
              </a:spcAft>
            </a:pPr>
            <a:r>
              <a:rPr lang="en-GB" sz="2400" dirty="0">
                <a:solidFill>
                  <a:srgbClr val="000000"/>
                </a:solidFill>
              </a:rPr>
              <a:t>HNC Data Analyst</a:t>
            </a:r>
            <a:br>
              <a:rPr lang="en-GB" sz="2400" dirty="0">
                <a:solidFill>
                  <a:srgbClr val="000000"/>
                </a:solidFill>
              </a:rPr>
            </a:br>
            <a:r>
              <a:rPr lang="en-GB" sz="2400" dirty="0">
                <a:solidFill>
                  <a:srgbClr val="000000"/>
                </a:solidFill>
              </a:rPr>
              <a:t>HNC Cyber-Security Technologist</a:t>
            </a:r>
            <a:br>
              <a:rPr lang="en-GB" sz="2400" dirty="0">
                <a:solidFill>
                  <a:srgbClr val="000000"/>
                </a:solidFill>
              </a:rPr>
            </a:br>
            <a:r>
              <a:rPr lang="en-GB" sz="2400" dirty="0">
                <a:solidFill>
                  <a:srgbClr val="000000"/>
                </a:solidFill>
              </a:rPr>
              <a:t>HNC Network Engineer</a:t>
            </a:r>
            <a:br>
              <a:rPr lang="en-GB" sz="2400" dirty="0">
                <a:solidFill>
                  <a:srgbClr val="000000"/>
                </a:solidFill>
              </a:rPr>
            </a:br>
            <a:br>
              <a:rPr lang="en-GB" sz="1000" dirty="0"/>
            </a:br>
            <a:r>
              <a:rPr lang="en-GB" dirty="0">
                <a:solidFill>
                  <a:srgbClr val="000000"/>
                </a:solidFill>
              </a:rPr>
              <a:t>BSc (Hons) Computing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BSc (Hons) Software Engineering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BSc (Hons) Cyber Security Management</a:t>
            </a:r>
            <a:br>
              <a:rPr lang="en-GB" dirty="0">
                <a:solidFill>
                  <a:srgbClr val="000000"/>
                </a:solidFill>
              </a:rPr>
            </a:br>
            <a:r>
              <a:rPr lang="en-GB" dirty="0">
                <a:solidFill>
                  <a:srgbClr val="000000"/>
                </a:solidFill>
              </a:rPr>
              <a:t>BSc (Hons) Computer Systems &amp; Network Engineering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492DAF-8E40-05A4-61C9-E9F3C9913BA7}"/>
              </a:ext>
            </a:extLst>
          </p:cNvPr>
          <p:cNvSpPr txBox="1"/>
          <p:nvPr/>
        </p:nvSpPr>
        <p:spPr>
          <a:xfrm>
            <a:off x="5638800" y="2969941"/>
            <a:ext cx="914400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E6FAD8-931E-95F9-A078-2448FD001CE2}"/>
              </a:ext>
            </a:extLst>
          </p:cNvPr>
          <p:cNvSpPr txBox="1"/>
          <p:nvPr/>
        </p:nvSpPr>
        <p:spPr>
          <a:xfrm>
            <a:off x="587375" y="6445406"/>
            <a:ext cx="1494264" cy="2973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1200" b="1" dirty="0"/>
              <a:t>UPDATED 14 April 2023</a:t>
            </a:r>
          </a:p>
        </p:txBody>
      </p:sp>
    </p:spTree>
    <p:extLst>
      <p:ext uri="{BB962C8B-B14F-4D97-AF65-F5344CB8AC3E}">
        <p14:creationId xmlns:p14="http://schemas.microsoft.com/office/powerpoint/2010/main" val="16272754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7A396D-6D6C-6425-D3C5-951E4367E6E7}"/>
              </a:ext>
            </a:extLst>
          </p:cNvPr>
          <p:cNvSpPr txBox="1"/>
          <p:nvPr/>
        </p:nvSpPr>
        <p:spPr>
          <a:xfrm>
            <a:off x="1448627" y="449207"/>
            <a:ext cx="779476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b="0" i="0">
                <a:solidFill>
                  <a:srgbClr val="001A24"/>
                </a:solidFill>
                <a:effectLst/>
              </a:rPr>
              <a:t>There were over </a:t>
            </a:r>
            <a:r>
              <a:rPr lang="en-GB" sz="2800" b="1" i="0">
                <a:solidFill>
                  <a:srgbClr val="001A24"/>
                </a:solidFill>
                <a:effectLst/>
              </a:rPr>
              <a:t>2 million </a:t>
            </a:r>
            <a:r>
              <a:rPr lang="en-GB" sz="2800" b="0" i="0">
                <a:solidFill>
                  <a:srgbClr val="001A24"/>
                </a:solidFill>
                <a:effectLst/>
              </a:rPr>
              <a:t>vacancies for tech roles between May 2021 and 2022, from a total </a:t>
            </a:r>
            <a:r>
              <a:rPr lang="en-GB" sz="2800" b="1" i="0">
                <a:solidFill>
                  <a:srgbClr val="001A24"/>
                </a:solidFill>
                <a:effectLst/>
              </a:rPr>
              <a:t>14.85 million </a:t>
            </a:r>
            <a:r>
              <a:rPr lang="en-GB" sz="2800" b="0" i="0">
                <a:solidFill>
                  <a:srgbClr val="001A24"/>
                </a:solidFill>
                <a:effectLst/>
              </a:rPr>
              <a:t>vacancies across the economy as a whole.</a:t>
            </a:r>
            <a:endParaRPr lang="en-GB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751E1F-AF94-ECC7-5156-1F9AB627816B}"/>
              </a:ext>
            </a:extLst>
          </p:cNvPr>
          <p:cNvSpPr txBox="1"/>
          <p:nvPr/>
        </p:nvSpPr>
        <p:spPr>
          <a:xfrm>
            <a:off x="1448627" y="2564332"/>
            <a:ext cx="811281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>
                <a:solidFill>
                  <a:srgbClr val="001A24"/>
                </a:solidFill>
                <a:effectLst/>
              </a:rPr>
              <a:t>Nearly 5 </a:t>
            </a:r>
            <a:r>
              <a:rPr lang="en-GB" sz="2800" b="1" i="0">
                <a:solidFill>
                  <a:srgbClr val="001A24"/>
                </a:solidFill>
                <a:effectLst/>
              </a:rPr>
              <a:t>million</a:t>
            </a:r>
            <a:r>
              <a:rPr lang="en-GB" sz="2800" b="0" i="0">
                <a:solidFill>
                  <a:srgbClr val="001A24"/>
                </a:solidFill>
                <a:effectLst/>
              </a:rPr>
              <a:t> people now work in the digital tech economy, up from </a:t>
            </a:r>
            <a:r>
              <a:rPr lang="en-GB" sz="2800" b="1" i="0">
                <a:solidFill>
                  <a:srgbClr val="001A24"/>
                </a:solidFill>
                <a:effectLst/>
              </a:rPr>
              <a:t>2.18 million</a:t>
            </a:r>
            <a:r>
              <a:rPr lang="en-GB" sz="2800" b="0" i="0">
                <a:solidFill>
                  <a:srgbClr val="001A24"/>
                </a:solidFill>
                <a:effectLst/>
              </a:rPr>
              <a:t> in 2011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718213-711E-C01A-3792-8CF6A2C78765}"/>
              </a:ext>
            </a:extLst>
          </p:cNvPr>
          <p:cNvSpPr txBox="1"/>
          <p:nvPr/>
        </p:nvSpPr>
        <p:spPr>
          <a:xfrm>
            <a:off x="1448627" y="3817683"/>
            <a:ext cx="81128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800" b="0" i="0">
                <a:solidFill>
                  <a:srgbClr val="001A24"/>
                </a:solidFill>
                <a:effectLst/>
              </a:rPr>
              <a:t>On average, tech salaries are nearly </a:t>
            </a:r>
            <a:r>
              <a:rPr lang="en-GB" sz="2800" b="1" i="0">
                <a:solidFill>
                  <a:srgbClr val="001A24"/>
                </a:solidFill>
                <a:effectLst/>
              </a:rPr>
              <a:t>80% higher </a:t>
            </a:r>
            <a:r>
              <a:rPr lang="en-GB" sz="2800" b="0" i="0">
                <a:solidFill>
                  <a:srgbClr val="001A24"/>
                </a:solidFill>
                <a:effectLst/>
              </a:rPr>
              <a:t>than salaries for non tech jobs in the UK, at </a:t>
            </a:r>
            <a:r>
              <a:rPr lang="en-GB" sz="2800" b="1" i="0">
                <a:solidFill>
                  <a:srgbClr val="001A24"/>
                </a:solidFill>
                <a:effectLst/>
              </a:rPr>
              <a:t>£62,000 </a:t>
            </a:r>
            <a:r>
              <a:rPr lang="en-GB" sz="2800" b="0" i="0">
                <a:solidFill>
                  <a:srgbClr val="001A24"/>
                </a:solidFill>
                <a:effectLst/>
              </a:rPr>
              <a:t>compared to </a:t>
            </a:r>
            <a:r>
              <a:rPr lang="en-GB" sz="2800" b="1" i="0">
                <a:solidFill>
                  <a:srgbClr val="001A24"/>
                </a:solidFill>
                <a:effectLst/>
              </a:rPr>
              <a:t>£35,000 </a:t>
            </a:r>
            <a:r>
              <a:rPr lang="en-GB" sz="2800" b="0" i="0">
                <a:solidFill>
                  <a:srgbClr val="001A24"/>
                </a:solidFill>
                <a:effectLst/>
              </a:rPr>
              <a:t>as of Q1 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712F7-966B-BF1F-ABBC-326EAED69DBF}"/>
              </a:ext>
            </a:extLst>
          </p:cNvPr>
          <p:cNvSpPr txBox="1"/>
          <p:nvPr/>
        </p:nvSpPr>
        <p:spPr>
          <a:xfrm>
            <a:off x="5144191" y="6213931"/>
            <a:ext cx="65896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200" b="1" i="0">
                <a:solidFill>
                  <a:srgbClr val="000000"/>
                </a:solidFill>
                <a:effectLst/>
              </a:rPr>
              <a:t>TECHNATION.IO., 2022. </a:t>
            </a:r>
            <a:r>
              <a:rPr lang="en-GB" sz="1200" b="0" i="1">
                <a:solidFill>
                  <a:srgbClr val="000000"/>
                </a:solidFill>
                <a:effectLst/>
              </a:rPr>
              <a:t>People and skills report 2022 - Tech Nation</a:t>
            </a:r>
            <a:r>
              <a:rPr lang="en-GB" sz="1200" b="0" i="0">
                <a:solidFill>
                  <a:srgbClr val="000000"/>
                </a:solidFill>
                <a:effectLst/>
              </a:rPr>
              <a:t> [viewed 19 March 2023]. </a:t>
            </a:r>
            <a:br>
              <a:rPr lang="en-GB" sz="1200" b="0" i="0">
                <a:solidFill>
                  <a:srgbClr val="000000"/>
                </a:solidFill>
                <a:effectLst/>
              </a:rPr>
            </a:br>
            <a:r>
              <a:rPr lang="en-GB" sz="1200" b="0" i="0">
                <a:solidFill>
                  <a:srgbClr val="000000"/>
                </a:solidFill>
                <a:effectLst/>
              </a:rPr>
              <a:t>Available from: </a:t>
            </a:r>
            <a:r>
              <a:rPr lang="en-GB" sz="1200" b="0" i="0">
                <a:solidFill>
                  <a:srgbClr val="000000"/>
                </a:solidFill>
                <a:effectLst/>
                <a:hlinkClick r:id="rId3"/>
              </a:rPr>
              <a:t>https://technation.io/people-and-skills-report-2022/#key-statistics</a:t>
            </a:r>
            <a:r>
              <a:rPr lang="en-GB" sz="1200" b="0" i="0">
                <a:solidFill>
                  <a:srgbClr val="000000"/>
                </a:solidFill>
                <a:effectLst/>
              </a:rPr>
              <a:t> </a:t>
            </a:r>
          </a:p>
        </p:txBody>
      </p:sp>
      <p:pic>
        <p:nvPicPr>
          <p:cNvPr id="4" name="Picture 3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F09D4969-4AC9-2918-9850-95591E337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212" y="3518439"/>
            <a:ext cx="1830235" cy="954107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1E56959-5CD5-4364-600A-9D581901A2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099" y="4452263"/>
            <a:ext cx="1812347" cy="9541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352C6C-EC2C-88E5-E0A6-46890972900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1AA42BE4-2E2B-0D06-53B9-C21AE51CDE46}"/>
              </a:ext>
            </a:extLst>
          </p:cNvPr>
          <p:cNvGraphicFramePr>
            <a:graphicFrameLocks noGrp="1"/>
          </p:cNvGraphicFramePr>
          <p:nvPr/>
        </p:nvGraphicFramePr>
        <p:xfrm>
          <a:off x="859368" y="1159932"/>
          <a:ext cx="10473264" cy="332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40565">
                  <a:extLst>
                    <a:ext uri="{9D8B030D-6E8A-4147-A177-3AD203B41FA5}">
                      <a16:colId xmlns:a16="http://schemas.microsoft.com/office/drawing/2014/main" val="938649451"/>
                    </a:ext>
                  </a:extLst>
                </a:gridCol>
                <a:gridCol w="1820334">
                  <a:extLst>
                    <a:ext uri="{9D8B030D-6E8A-4147-A177-3AD203B41FA5}">
                      <a16:colId xmlns:a16="http://schemas.microsoft.com/office/drawing/2014/main" val="424870722"/>
                    </a:ext>
                  </a:extLst>
                </a:gridCol>
                <a:gridCol w="1900765">
                  <a:extLst>
                    <a:ext uri="{9D8B030D-6E8A-4147-A177-3AD203B41FA5}">
                      <a16:colId xmlns:a16="http://schemas.microsoft.com/office/drawing/2014/main" val="4241406151"/>
                    </a:ext>
                  </a:extLst>
                </a:gridCol>
                <a:gridCol w="1837267">
                  <a:extLst>
                    <a:ext uri="{9D8B030D-6E8A-4147-A177-3AD203B41FA5}">
                      <a16:colId xmlns:a16="http://schemas.microsoft.com/office/drawing/2014/main" val="1786483135"/>
                    </a:ext>
                  </a:extLst>
                </a:gridCol>
                <a:gridCol w="2074333">
                  <a:extLst>
                    <a:ext uri="{9D8B030D-6E8A-4147-A177-3AD203B41FA5}">
                      <a16:colId xmlns:a16="http://schemas.microsoft.com/office/drawing/2014/main" val="303457453"/>
                    </a:ext>
                  </a:extLst>
                </a:gridCol>
              </a:tblGrid>
              <a:tr h="1456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Job 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2022 Vacancies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Proportion Vacancies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0" i="0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 Vacancies</a:t>
                      </a:r>
                      <a:endParaRPr lang="en-GB" sz="2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/>
                        <a:t>Growth since 2019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289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Business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26067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3.71%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3479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7.5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137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Data Analyst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12432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1.77%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2004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1460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Product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11981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1.70%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1479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8.1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939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Data Engineer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9568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1.36%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2148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>
                          <a:effectLst/>
                        </a:rPr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45167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Product Owner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5243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0.75%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b="1">
                          <a:effectLst/>
                        </a:rPr>
                        <a:t>6.2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18240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C7CE64B8-C9C6-52DD-2C0D-2D3B86157E8B}"/>
              </a:ext>
            </a:extLst>
          </p:cNvPr>
          <p:cNvSpPr txBox="1"/>
          <p:nvPr/>
        </p:nvSpPr>
        <p:spPr>
          <a:xfrm>
            <a:off x="895350" y="6402232"/>
            <a:ext cx="104013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1000" b="1" i="0">
                <a:solidFill>
                  <a:srgbClr val="000000"/>
                </a:solidFill>
                <a:effectLst/>
              </a:rPr>
              <a:t>TECHNATION.IO., 2022. </a:t>
            </a:r>
            <a:r>
              <a:rPr lang="en-GB" sz="1000" b="0" i="1">
                <a:solidFill>
                  <a:srgbClr val="000000"/>
                </a:solidFill>
                <a:effectLst/>
              </a:rPr>
              <a:t>People and skills report 2022 - Tech Nation</a:t>
            </a:r>
            <a:r>
              <a:rPr lang="en-GB" sz="1000" b="0" i="0">
                <a:solidFill>
                  <a:srgbClr val="000000"/>
                </a:solidFill>
                <a:effectLst/>
              </a:rPr>
              <a:t> [viewed 19 March 2023]. Available from: </a:t>
            </a:r>
            <a:r>
              <a:rPr lang="en-GB" sz="1000" b="0" i="0">
                <a:solidFill>
                  <a:srgbClr val="000000"/>
                </a:solidFill>
                <a:effectLst/>
                <a:hlinkClick r:id="rId3"/>
              </a:rPr>
              <a:t>https://technation.io/people-and-skills-report-2022/#key-statistics</a:t>
            </a:r>
            <a:r>
              <a:rPr lang="en-GB" sz="1000" b="0" i="0">
                <a:solidFill>
                  <a:srgbClr val="000000"/>
                </a:solidFill>
                <a:effectLst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8AB42A-E30C-E00D-EE9D-9775A31073AD}"/>
              </a:ext>
            </a:extLst>
          </p:cNvPr>
          <p:cNvSpPr txBox="1"/>
          <p:nvPr/>
        </p:nvSpPr>
        <p:spPr>
          <a:xfrm>
            <a:off x="859368" y="455768"/>
            <a:ext cx="107452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>
                <a:solidFill>
                  <a:srgbClr val="001A24"/>
                </a:solidFill>
                <a:effectLst/>
              </a:rPr>
              <a:t>Growth in number of advertised job vacancies by proportion of tech vacancies</a:t>
            </a:r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65311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90909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2" grpId="0" animBg="1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10BCEA-9E46-B345-430F-832E56C7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643966"/>
            <a:ext cx="5489448" cy="1064064"/>
          </a:xfrm>
        </p:spPr>
        <p:txBody>
          <a:bodyPr/>
          <a:lstStyle/>
          <a:p>
            <a:r>
              <a:rPr lang="en-GB" dirty="0"/>
              <a:t>05 | Employability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A5BF4-7F3A-2EF1-B6D9-A34A2469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Computing Course Talks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11CAA-BC29-D76C-77F3-B6222F7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11</a:t>
            </a:fld>
            <a:endParaRPr lang="en-GB"/>
          </a:p>
        </p:txBody>
      </p:sp>
      <p:pic>
        <p:nvPicPr>
          <p:cNvPr id="2" name="Picture 10">
            <a:extLst>
              <a:ext uri="{FF2B5EF4-FFF2-40B4-BE49-F238E27FC236}">
                <a16:creationId xmlns:a16="http://schemas.microsoft.com/office/drawing/2014/main" id="{9666B5B8-D4D3-1B4F-13FE-4BC63EA6E6E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86837" y="2705434"/>
            <a:ext cx="4848999" cy="3275002"/>
          </a:xfrm>
          <a:prstGeom prst="rect">
            <a:avLst/>
          </a:prstGeom>
          <a:ln>
            <a:noFill/>
          </a:ln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76C965C7-E0B8-C988-C256-A92CEA5E579B}"/>
              </a:ext>
            </a:extLst>
          </p:cNvPr>
          <p:cNvGrpSpPr/>
          <p:nvPr/>
        </p:nvGrpSpPr>
        <p:grpSpPr>
          <a:xfrm>
            <a:off x="6979274" y="378009"/>
            <a:ext cx="4658169" cy="1794937"/>
            <a:chOff x="7121546" y="753528"/>
            <a:chExt cx="4658169" cy="1794937"/>
          </a:xfrm>
        </p:grpSpPr>
        <p:pic>
          <p:nvPicPr>
            <p:cNvPr id="3" name="Picture 6">
              <a:extLst>
                <a:ext uri="{FF2B5EF4-FFF2-40B4-BE49-F238E27FC236}">
                  <a16:creationId xmlns:a16="http://schemas.microsoft.com/office/drawing/2014/main" id="{7B166AB8-12A5-BC44-8B4C-0A0F0D35C867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9685499" y="1235779"/>
              <a:ext cx="1638617" cy="11398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12">
              <a:extLst>
                <a:ext uri="{FF2B5EF4-FFF2-40B4-BE49-F238E27FC236}">
                  <a16:creationId xmlns:a16="http://schemas.microsoft.com/office/drawing/2014/main" id="{747ECD96-8CB6-552E-F9A4-B013F59E4DFC}"/>
                </a:ext>
              </a:extLst>
            </p:cNvPr>
            <p:cNvPicPr/>
            <p:nvPr/>
          </p:nvPicPr>
          <p:blipFill>
            <a:blip r:embed="rId4"/>
            <a:stretch/>
          </p:blipFill>
          <p:spPr>
            <a:xfrm>
              <a:off x="9484997" y="843299"/>
              <a:ext cx="419524" cy="25601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16">
              <a:extLst>
                <a:ext uri="{FF2B5EF4-FFF2-40B4-BE49-F238E27FC236}">
                  <a16:creationId xmlns:a16="http://schemas.microsoft.com/office/drawing/2014/main" id="{67ED28CF-D9AD-885A-7CC4-AA5109097A6E}"/>
                </a:ext>
              </a:extLst>
            </p:cNvPr>
            <p:cNvPicPr/>
            <p:nvPr/>
          </p:nvPicPr>
          <p:blipFill>
            <a:blip r:embed="rId5"/>
            <a:stretch/>
          </p:blipFill>
          <p:spPr>
            <a:xfrm>
              <a:off x="11053057" y="1461625"/>
              <a:ext cx="726658" cy="726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20">
              <a:extLst>
                <a:ext uri="{FF2B5EF4-FFF2-40B4-BE49-F238E27FC236}">
                  <a16:creationId xmlns:a16="http://schemas.microsoft.com/office/drawing/2014/main" id="{D8CBB09F-CCA1-A293-650D-F5C142E896B2}"/>
                </a:ext>
              </a:extLst>
            </p:cNvPr>
            <p:cNvPicPr/>
            <p:nvPr/>
          </p:nvPicPr>
          <p:blipFill>
            <a:blip r:embed="rId6"/>
            <a:stretch/>
          </p:blipFill>
          <p:spPr>
            <a:xfrm>
              <a:off x="7121546" y="1943006"/>
              <a:ext cx="1410762" cy="6054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24">
              <a:extLst>
                <a:ext uri="{FF2B5EF4-FFF2-40B4-BE49-F238E27FC236}">
                  <a16:creationId xmlns:a16="http://schemas.microsoft.com/office/drawing/2014/main" id="{02E4A161-E68C-0419-F88B-5FE2A9A1560C}"/>
                </a:ext>
              </a:extLst>
            </p:cNvPr>
            <p:cNvPicPr/>
            <p:nvPr/>
          </p:nvPicPr>
          <p:blipFill>
            <a:blip r:embed="rId7"/>
            <a:stretch/>
          </p:blipFill>
          <p:spPr>
            <a:xfrm>
              <a:off x="7401921" y="811998"/>
              <a:ext cx="1130387" cy="2599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" name="Picture 27">
              <a:extLst>
                <a:ext uri="{FF2B5EF4-FFF2-40B4-BE49-F238E27FC236}">
                  <a16:creationId xmlns:a16="http://schemas.microsoft.com/office/drawing/2014/main" id="{875792D5-E824-E0D4-5B9E-854FE9216BFD}"/>
                </a:ext>
              </a:extLst>
            </p:cNvPr>
            <p:cNvPicPr/>
            <p:nvPr/>
          </p:nvPicPr>
          <p:blipFill>
            <a:blip r:embed="rId8"/>
            <a:stretch/>
          </p:blipFill>
          <p:spPr>
            <a:xfrm>
              <a:off x="11083191" y="822357"/>
              <a:ext cx="690837" cy="38285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29">
              <a:extLst>
                <a:ext uri="{FF2B5EF4-FFF2-40B4-BE49-F238E27FC236}">
                  <a16:creationId xmlns:a16="http://schemas.microsoft.com/office/drawing/2014/main" id="{1BC3813E-82A3-696C-BC72-0F7904ECA64D}"/>
                </a:ext>
              </a:extLst>
            </p:cNvPr>
            <p:cNvPicPr/>
            <p:nvPr/>
          </p:nvPicPr>
          <p:blipFill>
            <a:blip r:embed="rId9"/>
            <a:stretch/>
          </p:blipFill>
          <p:spPr>
            <a:xfrm>
              <a:off x="7346642" y="1270221"/>
              <a:ext cx="1097259" cy="7266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Picture 31">
              <a:extLst>
                <a:ext uri="{FF2B5EF4-FFF2-40B4-BE49-F238E27FC236}">
                  <a16:creationId xmlns:a16="http://schemas.microsoft.com/office/drawing/2014/main" id="{6D6D6B7E-B20B-29CA-FEA6-FCEBA65E7649}"/>
                </a:ext>
              </a:extLst>
            </p:cNvPr>
            <p:cNvPicPr/>
            <p:nvPr/>
          </p:nvPicPr>
          <p:blipFill>
            <a:blip r:embed="rId10"/>
            <a:stretch/>
          </p:blipFill>
          <p:spPr>
            <a:xfrm>
              <a:off x="8620345" y="1668390"/>
              <a:ext cx="641011" cy="64828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Picture 33">
              <a:extLst>
                <a:ext uri="{FF2B5EF4-FFF2-40B4-BE49-F238E27FC236}">
                  <a16:creationId xmlns:a16="http://schemas.microsoft.com/office/drawing/2014/main" id="{E58B048C-B0D6-73AF-F1FC-5C87742503DB}"/>
                </a:ext>
              </a:extLst>
            </p:cNvPr>
            <p:cNvPicPr/>
            <p:nvPr/>
          </p:nvPicPr>
          <p:blipFill>
            <a:blip r:embed="rId11"/>
            <a:stretch/>
          </p:blipFill>
          <p:spPr>
            <a:xfrm>
              <a:off x="8523212" y="753528"/>
              <a:ext cx="961785" cy="79075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" name="Picture 35">
              <a:extLst>
                <a:ext uri="{FF2B5EF4-FFF2-40B4-BE49-F238E27FC236}">
                  <a16:creationId xmlns:a16="http://schemas.microsoft.com/office/drawing/2014/main" id="{3A6A75F7-B019-74B2-C165-59184960E7D2}"/>
                </a:ext>
              </a:extLst>
            </p:cNvPr>
            <p:cNvPicPr/>
            <p:nvPr/>
          </p:nvPicPr>
          <p:blipFill>
            <a:blip r:embed="rId12"/>
            <a:stretch/>
          </p:blipFill>
          <p:spPr>
            <a:xfrm>
              <a:off x="9425666" y="1924307"/>
              <a:ext cx="1603065" cy="42015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Picture 37">
              <a:extLst>
                <a:ext uri="{FF2B5EF4-FFF2-40B4-BE49-F238E27FC236}">
                  <a16:creationId xmlns:a16="http://schemas.microsoft.com/office/drawing/2014/main" id="{3C4D2C1D-7058-80ED-5D7C-2922D0B5CC32}"/>
                </a:ext>
              </a:extLst>
            </p:cNvPr>
            <p:cNvPicPr/>
            <p:nvPr/>
          </p:nvPicPr>
          <p:blipFill>
            <a:blip r:embed="rId13"/>
            <a:stretch/>
          </p:blipFill>
          <p:spPr>
            <a:xfrm>
              <a:off x="9340706" y="1233309"/>
              <a:ext cx="505402" cy="50909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39">
              <a:extLst>
                <a:ext uri="{FF2B5EF4-FFF2-40B4-BE49-F238E27FC236}">
                  <a16:creationId xmlns:a16="http://schemas.microsoft.com/office/drawing/2014/main" id="{6A03B928-22A4-F16E-644F-1F832B8FDD8C}"/>
                </a:ext>
              </a:extLst>
            </p:cNvPr>
            <p:cNvPicPr/>
            <p:nvPr/>
          </p:nvPicPr>
          <p:blipFill>
            <a:blip r:embed="rId14"/>
            <a:stretch/>
          </p:blipFill>
          <p:spPr>
            <a:xfrm>
              <a:off x="10028975" y="811998"/>
              <a:ext cx="947511" cy="641011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7C527D5-D4C8-9CB4-F97E-59CFB24990AC}"/>
              </a:ext>
            </a:extLst>
          </p:cNvPr>
          <p:cNvGrpSpPr/>
          <p:nvPr/>
        </p:nvGrpSpPr>
        <p:grpSpPr>
          <a:xfrm>
            <a:off x="6875892" y="2182224"/>
            <a:ext cx="4853553" cy="1990388"/>
            <a:chOff x="3165840" y="2202480"/>
            <a:chExt cx="6118560" cy="2646360"/>
          </a:xfrm>
        </p:grpSpPr>
        <p:sp>
          <p:nvSpPr>
            <p:cNvPr id="21" name="CustomShape 1">
              <a:extLst>
                <a:ext uri="{FF2B5EF4-FFF2-40B4-BE49-F238E27FC236}">
                  <a16:creationId xmlns:a16="http://schemas.microsoft.com/office/drawing/2014/main" id="{0C17F88B-0573-EB59-A0D7-62BEBDF78382}"/>
                </a:ext>
              </a:extLst>
            </p:cNvPr>
            <p:cNvSpPr/>
            <p:nvPr/>
          </p:nvSpPr>
          <p:spPr>
            <a:xfrm>
              <a:off x="3165840" y="2202480"/>
              <a:ext cx="6118560" cy="2581920"/>
            </a:xfrm>
            <a:prstGeom prst="rect">
              <a:avLst/>
            </a:prstGeom>
            <a:ln>
              <a:solidFill>
                <a:schemeClr val="tx1"/>
              </a:solidFill>
              <a:rou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/>
          </p:style>
        </p:sp>
        <p:pic>
          <p:nvPicPr>
            <p:cNvPr id="22" name="Picture 138">
              <a:extLst>
                <a:ext uri="{FF2B5EF4-FFF2-40B4-BE49-F238E27FC236}">
                  <a16:creationId xmlns:a16="http://schemas.microsoft.com/office/drawing/2014/main" id="{1FDC9E76-5436-F1E9-FDFC-418475B97BB1}"/>
                </a:ext>
              </a:extLst>
            </p:cNvPr>
            <p:cNvPicPr/>
            <p:nvPr/>
          </p:nvPicPr>
          <p:blipFill>
            <a:blip r:embed="rId15"/>
            <a:stretch/>
          </p:blipFill>
          <p:spPr>
            <a:xfrm>
              <a:off x="3770640" y="3299040"/>
              <a:ext cx="767520" cy="699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" name="Picture 139">
              <a:extLst>
                <a:ext uri="{FF2B5EF4-FFF2-40B4-BE49-F238E27FC236}">
                  <a16:creationId xmlns:a16="http://schemas.microsoft.com/office/drawing/2014/main" id="{CBCD7606-BCD5-9488-EBF3-9CD719EE5696}"/>
                </a:ext>
              </a:extLst>
            </p:cNvPr>
            <p:cNvPicPr/>
            <p:nvPr/>
          </p:nvPicPr>
          <p:blipFill>
            <a:blip r:embed="rId16"/>
            <a:srcRect l="6675" r="6675"/>
            <a:stretch/>
          </p:blipFill>
          <p:spPr>
            <a:xfrm>
              <a:off x="5866920" y="3154680"/>
              <a:ext cx="864000" cy="849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140">
              <a:extLst>
                <a:ext uri="{FF2B5EF4-FFF2-40B4-BE49-F238E27FC236}">
                  <a16:creationId xmlns:a16="http://schemas.microsoft.com/office/drawing/2014/main" id="{E37649E4-6895-97DD-FDCD-B6D9ACEF9879}"/>
                </a:ext>
              </a:extLst>
            </p:cNvPr>
            <p:cNvPicPr/>
            <p:nvPr/>
          </p:nvPicPr>
          <p:blipFill>
            <a:blip r:embed="rId17"/>
            <a:stretch/>
          </p:blipFill>
          <p:spPr>
            <a:xfrm>
              <a:off x="7923960" y="3293640"/>
              <a:ext cx="721080" cy="709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5" name="CustomShape 4">
              <a:extLst>
                <a:ext uri="{FF2B5EF4-FFF2-40B4-BE49-F238E27FC236}">
                  <a16:creationId xmlns:a16="http://schemas.microsoft.com/office/drawing/2014/main" id="{D9135D21-F6AC-C2E4-3125-69DD14EDD331}"/>
                </a:ext>
              </a:extLst>
            </p:cNvPr>
            <p:cNvSpPr/>
            <p:nvPr/>
          </p:nvSpPr>
          <p:spPr>
            <a:xfrm>
              <a:off x="3439080" y="4132080"/>
              <a:ext cx="1712160" cy="6220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0400" rIns="100800" bIns="50400">
              <a:noAutofit/>
            </a:bodyPr>
            <a:lstStyle/>
            <a:p>
              <a:pPr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rgbClr val="000000"/>
                  </a:solidFill>
                  <a:latin typeface="Trebuchet MS"/>
                  <a:ea typeface="DejaVu Sans"/>
                </a:rPr>
                <a:t>FREE LINKEDIN PHOTO BOOTH</a:t>
              </a:r>
              <a:endParaRPr lang="en-GB" sz="1200" b="0" strike="noStrike" spc="-1" dirty="0">
                <a:latin typeface="Arial"/>
              </a:endParaRPr>
            </a:p>
          </p:txBody>
        </p:sp>
        <p:sp>
          <p:nvSpPr>
            <p:cNvPr id="26" name="CustomShape 5">
              <a:extLst>
                <a:ext uri="{FF2B5EF4-FFF2-40B4-BE49-F238E27FC236}">
                  <a16:creationId xmlns:a16="http://schemas.microsoft.com/office/drawing/2014/main" id="{7652A45D-7B6A-BE4A-05B1-E96BED60C37D}"/>
                </a:ext>
              </a:extLst>
            </p:cNvPr>
            <p:cNvSpPr/>
            <p:nvPr/>
          </p:nvSpPr>
          <p:spPr>
            <a:xfrm>
              <a:off x="5443920" y="4145040"/>
              <a:ext cx="1712160" cy="4914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0400" rIns="100800" bIns="504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rgbClr val="000000"/>
                  </a:solidFill>
                  <a:latin typeface="Trebuchet MS"/>
                  <a:ea typeface="DejaVu Sans"/>
                </a:rPr>
                <a:t>MEET OVER 70</a:t>
              </a:r>
              <a:endParaRPr lang="en-GB" sz="12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rgbClr val="000000"/>
                  </a:solidFill>
                  <a:latin typeface="Trebuchet MS"/>
                  <a:ea typeface="DejaVu Sans"/>
                </a:rPr>
                <a:t> EMPLOYERS</a:t>
              </a:r>
              <a:endParaRPr lang="en-GB" sz="1200" b="0" strike="noStrike" spc="-1" dirty="0">
                <a:latin typeface="Arial"/>
              </a:endParaRPr>
            </a:p>
          </p:txBody>
        </p:sp>
        <p:sp>
          <p:nvSpPr>
            <p:cNvPr id="27" name="CustomShape 6">
              <a:extLst>
                <a:ext uri="{FF2B5EF4-FFF2-40B4-BE49-F238E27FC236}">
                  <a16:creationId xmlns:a16="http://schemas.microsoft.com/office/drawing/2014/main" id="{A0592D0C-5744-BB3C-FC7D-9447B3203792}"/>
                </a:ext>
              </a:extLst>
            </p:cNvPr>
            <p:cNvSpPr/>
            <p:nvPr/>
          </p:nvSpPr>
          <p:spPr>
            <a:xfrm>
              <a:off x="7531200" y="4145040"/>
              <a:ext cx="1712160" cy="703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100800" tIns="50400" rIns="100800" bIns="5040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rgbClr val="000000"/>
                  </a:solidFill>
                  <a:latin typeface="Trebuchet MS"/>
                  <a:ea typeface="DejaVu Sans"/>
                </a:rPr>
                <a:t>CV CHECKS</a:t>
              </a:r>
              <a:endParaRPr lang="en-GB" sz="1200" b="0" strike="noStrike" spc="-1" dirty="0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lang="en-GB" sz="1200" b="0" strike="noStrike" spc="-1" dirty="0">
                  <a:solidFill>
                    <a:srgbClr val="000000"/>
                  </a:solidFill>
                  <a:latin typeface="Trebuchet MS"/>
                  <a:ea typeface="DejaVu Sans"/>
                </a:rPr>
                <a:t>BY EMPLOYERS</a:t>
              </a:r>
              <a:endParaRPr lang="en-GB" sz="1200" b="0" strike="noStrike" spc="-1" dirty="0">
                <a:latin typeface="Arial"/>
              </a:endParaRPr>
            </a:p>
          </p:txBody>
        </p:sp>
        <p:sp>
          <p:nvSpPr>
            <p:cNvPr id="28" name="CustomShape 7">
              <a:extLst>
                <a:ext uri="{FF2B5EF4-FFF2-40B4-BE49-F238E27FC236}">
                  <a16:creationId xmlns:a16="http://schemas.microsoft.com/office/drawing/2014/main" id="{CAC8C514-20CA-2002-F3DF-7A3172FC774D}"/>
                </a:ext>
              </a:extLst>
            </p:cNvPr>
            <p:cNvSpPr/>
            <p:nvPr/>
          </p:nvSpPr>
          <p:spPr>
            <a:xfrm>
              <a:off x="3493801" y="2438280"/>
              <a:ext cx="5549400" cy="459844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en-GB" sz="1600" b="1" strike="noStrike" cap="all" spc="-1" dirty="0">
                  <a:solidFill>
                    <a:srgbClr val="000000"/>
                  </a:solidFill>
                  <a:latin typeface="Trebuchet MS"/>
                  <a:ea typeface="DejaVu Sans"/>
                </a:rPr>
                <a:t>SOLENT PLACEMENT AND GRADUATE FAIR </a:t>
              </a:r>
              <a:r>
                <a:rPr lang="en-GB" sz="1600" b="1" strike="noStrike" spc="-1" dirty="0">
                  <a:solidFill>
                    <a:srgbClr val="000000"/>
                  </a:solidFill>
                  <a:latin typeface="Trebuchet MS"/>
                  <a:ea typeface="DejaVu Sans"/>
                </a:rPr>
                <a:t>​</a:t>
              </a:r>
              <a:endParaRPr lang="en-GB" sz="1600" b="0" strike="noStrike" spc="-1" dirty="0">
                <a:latin typeface="Arial"/>
              </a:endParaRPr>
            </a:p>
          </p:txBody>
        </p:sp>
      </p:grpSp>
      <p:pic>
        <p:nvPicPr>
          <p:cNvPr id="31" name="Picture 8">
            <a:extLst>
              <a:ext uri="{FF2B5EF4-FFF2-40B4-BE49-F238E27FC236}">
                <a16:creationId xmlns:a16="http://schemas.microsoft.com/office/drawing/2014/main" id="{63BA2714-60DB-3830-88BB-F082A2E47DC5}"/>
              </a:ext>
            </a:extLst>
          </p:cNvPr>
          <p:cNvPicPr/>
          <p:nvPr/>
        </p:nvPicPr>
        <p:blipFill>
          <a:blip r:embed="rId18"/>
          <a:stretch/>
        </p:blipFill>
        <p:spPr>
          <a:xfrm>
            <a:off x="6925143" y="5019601"/>
            <a:ext cx="899699" cy="660343"/>
          </a:xfrm>
          <a:prstGeom prst="rect">
            <a:avLst/>
          </a:prstGeom>
          <a:ln>
            <a:noFill/>
          </a:ln>
        </p:spPr>
      </p:pic>
      <p:pic>
        <p:nvPicPr>
          <p:cNvPr id="32" name="Picture 94">
            <a:extLst>
              <a:ext uri="{FF2B5EF4-FFF2-40B4-BE49-F238E27FC236}">
                <a16:creationId xmlns:a16="http://schemas.microsoft.com/office/drawing/2014/main" id="{98AAC4B7-C5AA-BCF5-47D9-FCDC28384671}"/>
              </a:ext>
            </a:extLst>
          </p:cNvPr>
          <p:cNvPicPr/>
          <p:nvPr/>
        </p:nvPicPr>
        <p:blipFill>
          <a:blip r:embed="rId19"/>
          <a:stretch/>
        </p:blipFill>
        <p:spPr>
          <a:xfrm>
            <a:off x="6979274" y="4478104"/>
            <a:ext cx="1558872" cy="467882"/>
          </a:xfrm>
          <a:prstGeom prst="rect">
            <a:avLst/>
          </a:prstGeom>
          <a:ln>
            <a:noFill/>
          </a:ln>
        </p:spPr>
      </p:pic>
      <p:pic>
        <p:nvPicPr>
          <p:cNvPr id="33" name="Picture 96">
            <a:extLst>
              <a:ext uri="{FF2B5EF4-FFF2-40B4-BE49-F238E27FC236}">
                <a16:creationId xmlns:a16="http://schemas.microsoft.com/office/drawing/2014/main" id="{D203E74C-9F47-611E-4E55-CC72197C9674}"/>
              </a:ext>
            </a:extLst>
          </p:cNvPr>
          <p:cNvPicPr/>
          <p:nvPr/>
        </p:nvPicPr>
        <p:blipFill>
          <a:blip r:embed="rId20"/>
          <a:stretch/>
        </p:blipFill>
        <p:spPr>
          <a:xfrm>
            <a:off x="7906459" y="5576491"/>
            <a:ext cx="1544676" cy="494028"/>
          </a:xfrm>
          <a:prstGeom prst="rect">
            <a:avLst/>
          </a:prstGeom>
          <a:ln>
            <a:noFill/>
          </a:ln>
        </p:spPr>
      </p:pic>
      <p:pic>
        <p:nvPicPr>
          <p:cNvPr id="34" name="Picture 98">
            <a:extLst>
              <a:ext uri="{FF2B5EF4-FFF2-40B4-BE49-F238E27FC236}">
                <a16:creationId xmlns:a16="http://schemas.microsoft.com/office/drawing/2014/main" id="{EAE074FA-08E8-60C6-94B6-367AE63F0FFB}"/>
              </a:ext>
            </a:extLst>
          </p:cNvPr>
          <p:cNvPicPr/>
          <p:nvPr/>
        </p:nvPicPr>
        <p:blipFill>
          <a:blip r:embed="rId21"/>
          <a:stretch/>
        </p:blipFill>
        <p:spPr>
          <a:xfrm>
            <a:off x="8015084" y="4956909"/>
            <a:ext cx="1183350" cy="441932"/>
          </a:xfrm>
          <a:prstGeom prst="rect">
            <a:avLst/>
          </a:prstGeom>
          <a:ln>
            <a:noFill/>
          </a:ln>
        </p:spPr>
      </p:pic>
      <p:pic>
        <p:nvPicPr>
          <p:cNvPr id="35" name="Picture 122">
            <a:extLst>
              <a:ext uri="{FF2B5EF4-FFF2-40B4-BE49-F238E27FC236}">
                <a16:creationId xmlns:a16="http://schemas.microsoft.com/office/drawing/2014/main" id="{D53F7448-FE8B-EB70-1DDC-DD9CF1B0F67D}"/>
              </a:ext>
            </a:extLst>
          </p:cNvPr>
          <p:cNvPicPr/>
          <p:nvPr/>
        </p:nvPicPr>
        <p:blipFill>
          <a:blip r:embed="rId22"/>
          <a:stretch/>
        </p:blipFill>
        <p:spPr>
          <a:xfrm>
            <a:off x="9483232" y="5046946"/>
            <a:ext cx="1306511" cy="511679"/>
          </a:xfrm>
          <a:prstGeom prst="rect">
            <a:avLst/>
          </a:prstGeom>
          <a:ln>
            <a:noFill/>
          </a:ln>
        </p:spPr>
      </p:pic>
      <p:pic>
        <p:nvPicPr>
          <p:cNvPr id="36" name="Picture 126">
            <a:extLst>
              <a:ext uri="{FF2B5EF4-FFF2-40B4-BE49-F238E27FC236}">
                <a16:creationId xmlns:a16="http://schemas.microsoft.com/office/drawing/2014/main" id="{2256AA09-ADDE-1EA2-BD09-67A585ABF78C}"/>
              </a:ext>
            </a:extLst>
          </p:cNvPr>
          <p:cNvPicPr/>
          <p:nvPr/>
        </p:nvPicPr>
        <p:blipFill>
          <a:blip r:embed="rId23"/>
          <a:stretch/>
        </p:blipFill>
        <p:spPr>
          <a:xfrm>
            <a:off x="8771935" y="4460471"/>
            <a:ext cx="1422595" cy="411984"/>
          </a:xfrm>
          <a:prstGeom prst="rect">
            <a:avLst/>
          </a:prstGeom>
          <a:ln>
            <a:noFill/>
          </a:ln>
        </p:spPr>
      </p:pic>
      <p:pic>
        <p:nvPicPr>
          <p:cNvPr id="37" name="Picture 576">
            <a:extLst>
              <a:ext uri="{FF2B5EF4-FFF2-40B4-BE49-F238E27FC236}">
                <a16:creationId xmlns:a16="http://schemas.microsoft.com/office/drawing/2014/main" id="{D4B2F314-EA9F-EAE7-54E0-D931D90005A5}"/>
              </a:ext>
            </a:extLst>
          </p:cNvPr>
          <p:cNvPicPr/>
          <p:nvPr/>
        </p:nvPicPr>
        <p:blipFill>
          <a:blip r:embed="rId24"/>
          <a:stretch/>
        </p:blipFill>
        <p:spPr>
          <a:xfrm>
            <a:off x="7004671" y="5764621"/>
            <a:ext cx="784590" cy="342333"/>
          </a:xfrm>
          <a:prstGeom prst="rect">
            <a:avLst/>
          </a:prstGeom>
          <a:ln>
            <a:noFill/>
          </a:ln>
        </p:spPr>
      </p:pic>
      <p:pic>
        <p:nvPicPr>
          <p:cNvPr id="38" name="Picture 580">
            <a:extLst>
              <a:ext uri="{FF2B5EF4-FFF2-40B4-BE49-F238E27FC236}">
                <a16:creationId xmlns:a16="http://schemas.microsoft.com/office/drawing/2014/main" id="{422CB2CB-7DFC-615D-6349-BC55E9AD4D65}"/>
              </a:ext>
            </a:extLst>
          </p:cNvPr>
          <p:cNvPicPr/>
          <p:nvPr/>
        </p:nvPicPr>
        <p:blipFill>
          <a:blip r:embed="rId25"/>
          <a:stretch/>
        </p:blipFill>
        <p:spPr>
          <a:xfrm>
            <a:off x="10307613" y="4414853"/>
            <a:ext cx="571997" cy="571997"/>
          </a:xfrm>
          <a:prstGeom prst="rect">
            <a:avLst/>
          </a:prstGeom>
          <a:ln>
            <a:noFill/>
          </a:ln>
        </p:spPr>
      </p:pic>
      <p:pic>
        <p:nvPicPr>
          <p:cNvPr id="39" name="Picture 116">
            <a:extLst>
              <a:ext uri="{FF2B5EF4-FFF2-40B4-BE49-F238E27FC236}">
                <a16:creationId xmlns:a16="http://schemas.microsoft.com/office/drawing/2014/main" id="{EB3105A7-A81C-FF80-9E08-335E83DFA1F4}"/>
              </a:ext>
            </a:extLst>
          </p:cNvPr>
          <p:cNvPicPr/>
          <p:nvPr/>
        </p:nvPicPr>
        <p:blipFill>
          <a:blip r:embed="rId26"/>
          <a:stretch/>
        </p:blipFill>
        <p:spPr>
          <a:xfrm>
            <a:off x="10545717" y="5030637"/>
            <a:ext cx="1272254" cy="319135"/>
          </a:xfrm>
          <a:prstGeom prst="rect">
            <a:avLst/>
          </a:prstGeom>
          <a:ln>
            <a:noFill/>
          </a:ln>
        </p:spPr>
      </p:pic>
      <p:pic>
        <p:nvPicPr>
          <p:cNvPr id="40" name="Picture 112">
            <a:extLst>
              <a:ext uri="{FF2B5EF4-FFF2-40B4-BE49-F238E27FC236}">
                <a16:creationId xmlns:a16="http://schemas.microsoft.com/office/drawing/2014/main" id="{5B92784D-BCB6-9FE1-E72E-DBF4F0B71973}"/>
              </a:ext>
            </a:extLst>
          </p:cNvPr>
          <p:cNvPicPr/>
          <p:nvPr/>
        </p:nvPicPr>
        <p:blipFill>
          <a:blip r:embed="rId27"/>
          <a:stretch/>
        </p:blipFill>
        <p:spPr>
          <a:xfrm>
            <a:off x="10993506" y="4460471"/>
            <a:ext cx="457531" cy="449828"/>
          </a:xfrm>
          <a:prstGeom prst="rect">
            <a:avLst/>
          </a:prstGeom>
          <a:ln>
            <a:noFill/>
          </a:ln>
        </p:spPr>
      </p:pic>
      <p:pic>
        <p:nvPicPr>
          <p:cNvPr id="41" name="Picture 124">
            <a:extLst>
              <a:ext uri="{FF2B5EF4-FFF2-40B4-BE49-F238E27FC236}">
                <a16:creationId xmlns:a16="http://schemas.microsoft.com/office/drawing/2014/main" id="{2B20BA67-030D-B0CC-2ACD-A02F1B5A6815}"/>
              </a:ext>
            </a:extLst>
          </p:cNvPr>
          <p:cNvPicPr/>
          <p:nvPr/>
        </p:nvPicPr>
        <p:blipFill>
          <a:blip r:embed="rId28"/>
          <a:stretch/>
        </p:blipFill>
        <p:spPr>
          <a:xfrm>
            <a:off x="9658134" y="5764074"/>
            <a:ext cx="1221476" cy="351905"/>
          </a:xfrm>
          <a:prstGeom prst="rect">
            <a:avLst/>
          </a:prstGeom>
          <a:ln>
            <a:noFill/>
          </a:ln>
        </p:spPr>
      </p:pic>
      <p:pic>
        <p:nvPicPr>
          <p:cNvPr id="42" name="Picture 110">
            <a:extLst>
              <a:ext uri="{FF2B5EF4-FFF2-40B4-BE49-F238E27FC236}">
                <a16:creationId xmlns:a16="http://schemas.microsoft.com/office/drawing/2014/main" id="{6BF02B07-08B7-A62E-486D-2EB1E580DFFB}"/>
              </a:ext>
            </a:extLst>
          </p:cNvPr>
          <p:cNvPicPr/>
          <p:nvPr/>
        </p:nvPicPr>
        <p:blipFill>
          <a:blip r:embed="rId29"/>
          <a:stretch/>
        </p:blipFill>
        <p:spPr>
          <a:xfrm>
            <a:off x="10957898" y="5470110"/>
            <a:ext cx="875855" cy="394626"/>
          </a:xfrm>
          <a:prstGeom prst="rect">
            <a:avLst/>
          </a:prstGeom>
          <a:ln>
            <a:noFill/>
          </a:ln>
        </p:spPr>
      </p:pic>
      <p:sp>
        <p:nvSpPr>
          <p:cNvPr id="43" name="Content Placeholder 9">
            <a:extLst>
              <a:ext uri="{FF2B5EF4-FFF2-40B4-BE49-F238E27FC236}">
                <a16:creationId xmlns:a16="http://schemas.microsoft.com/office/drawing/2014/main" id="{ADC47470-3C3D-F5A0-30D3-4BB63547AE2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91984" y="1380547"/>
            <a:ext cx="5859765" cy="8016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18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Skills, technologies and opportunities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pc="-1" dirty="0">
                <a:solidFill>
                  <a:srgbClr val="000000"/>
                </a:solidFill>
                <a:latin typeface="Arial"/>
              </a:rPr>
              <a:t>We cover the major technologies and skills and provide opportunities to help our students develop.</a:t>
            </a:r>
            <a:endParaRPr lang="en-GB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6633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DejaVu Sans"/>
              </a:rPr>
              <a:t>04  |  Contact &amp; Delivery</a:t>
            </a: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0449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B5EA3-F948-E52F-922A-A5DD81F43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643966"/>
            <a:ext cx="6037529" cy="673106"/>
          </a:xfrm>
        </p:spPr>
        <p:txBody>
          <a:bodyPr/>
          <a:lstStyle/>
          <a:p>
            <a:r>
              <a:rPr lang="en-GB" dirty="0"/>
              <a:t>04 | Delivery &amp; Contact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6DFC0-23CA-18B6-F830-083E514E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Delivery and contact time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F80833-7B4D-D828-4BE4-908487F3B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13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ED26B9-3495-AAA7-936E-6E5EA17EBEE8}"/>
              </a:ext>
            </a:extLst>
          </p:cNvPr>
          <p:cNvSpPr txBox="1"/>
          <p:nvPr/>
        </p:nvSpPr>
        <p:spPr>
          <a:xfrm>
            <a:off x="606552" y="1468073"/>
            <a:ext cx="6930956" cy="4572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600" b="1" dirty="0"/>
              <a:t>2x Semesters </a:t>
            </a:r>
            <a:r>
              <a:rPr lang="en-GB" sz="3600" dirty="0"/>
              <a:t>(Sept- Jan &amp; Jan-May)</a:t>
            </a:r>
            <a:br>
              <a:rPr lang="en-GB" sz="3600" dirty="0"/>
            </a:br>
            <a:r>
              <a:rPr lang="en-GB" sz="3600" dirty="0"/>
              <a:t>12 weeks of teaching plus assessment weeks</a:t>
            </a:r>
            <a:br>
              <a:rPr lang="en-GB" sz="3600" dirty="0"/>
            </a:br>
            <a:endParaRPr lang="en-GB" dirty="0"/>
          </a:p>
          <a:p>
            <a:pPr algn="l"/>
            <a:r>
              <a:rPr lang="en-GB" sz="3600" b="1" dirty="0"/>
              <a:t>3x Modules </a:t>
            </a:r>
            <a:r>
              <a:rPr lang="en-GB" sz="3600" dirty="0"/>
              <a:t>each Semester</a:t>
            </a:r>
            <a:br>
              <a:rPr lang="en-GB" sz="3600" dirty="0"/>
            </a:br>
            <a:br>
              <a:rPr lang="en-GB" dirty="0"/>
            </a:br>
            <a:r>
              <a:rPr lang="en-GB" sz="3600" dirty="0"/>
              <a:t>Teaching contact time </a:t>
            </a:r>
            <a:r>
              <a:rPr lang="en-GB" sz="3600" b="1" dirty="0"/>
              <a:t>12 hours</a:t>
            </a:r>
            <a:br>
              <a:rPr lang="en-GB" sz="3600" b="1" dirty="0"/>
            </a:br>
            <a:r>
              <a:rPr lang="en-GB" sz="3600" dirty="0"/>
              <a:t>per week (approx.)</a:t>
            </a:r>
          </a:p>
        </p:txBody>
      </p:sp>
      <p:pic>
        <p:nvPicPr>
          <p:cNvPr id="11" name="Picture 10" descr="A person with a backpack walking&#10;&#10;Description automatically generated with low confidence">
            <a:extLst>
              <a:ext uri="{FF2B5EF4-FFF2-40B4-BE49-F238E27FC236}">
                <a16:creationId xmlns:a16="http://schemas.microsoft.com/office/drawing/2014/main" id="{D4C9E40F-4FD7-53AF-D123-1DDC7C45DD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3122" y="-1"/>
            <a:ext cx="4788877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52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DejaVu Sans"/>
              </a:rPr>
              <a:t>05  |  Courses</a:t>
            </a: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51596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10BCEA-9E46-B345-430F-832E56C7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643966"/>
            <a:ext cx="5489448" cy="1064064"/>
          </a:xfrm>
        </p:spPr>
        <p:txBody>
          <a:bodyPr/>
          <a:lstStyle/>
          <a:p>
            <a:r>
              <a:rPr lang="en-GB" dirty="0"/>
              <a:t>05 | Our Courses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A5BF4-7F3A-2EF1-B6D9-A34A2469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Computing Course Talks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11CAA-BC29-D76C-77F3-B6222F7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0FEDB-EC59-442D-EDD3-C6BE8031A15A}"/>
              </a:ext>
            </a:extLst>
          </p:cNvPr>
          <p:cNvSpPr txBox="1"/>
          <p:nvPr/>
        </p:nvSpPr>
        <p:spPr>
          <a:xfrm>
            <a:off x="587375" y="1357011"/>
            <a:ext cx="9284700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>
                <a:solidFill>
                  <a:srgbClr val="000000"/>
                </a:solidFill>
              </a:rPr>
              <a:t>Foundation Computing (Level 3)</a:t>
            </a:r>
            <a:br>
              <a:rPr lang="en-GB" sz="3200" dirty="0">
                <a:solidFill>
                  <a:srgbClr val="000000"/>
                </a:solidFill>
              </a:rPr>
            </a:br>
            <a:br>
              <a:rPr lang="en-GB" sz="1000" dirty="0">
                <a:solidFill>
                  <a:srgbClr val="000000"/>
                </a:solidFill>
              </a:rPr>
            </a:br>
            <a:r>
              <a:rPr lang="en-GB" sz="3200" dirty="0">
                <a:solidFill>
                  <a:srgbClr val="000000"/>
                </a:solidFill>
              </a:rPr>
              <a:t>HNC Data Analyst (Level 4) </a:t>
            </a:r>
            <a:br>
              <a:rPr lang="en-GB" sz="3200" dirty="0">
                <a:solidFill>
                  <a:srgbClr val="000000"/>
                </a:solidFill>
              </a:rPr>
            </a:br>
            <a:r>
              <a:rPr lang="en-GB" sz="3200" dirty="0">
                <a:solidFill>
                  <a:srgbClr val="000000"/>
                </a:solidFill>
              </a:rPr>
              <a:t>HNC Cyber-Security Technologist (Level 4) </a:t>
            </a:r>
            <a:br>
              <a:rPr lang="en-GB" sz="3200" dirty="0">
                <a:solidFill>
                  <a:srgbClr val="000000"/>
                </a:solidFill>
              </a:rPr>
            </a:br>
            <a:r>
              <a:rPr lang="en-GB" sz="3200" dirty="0">
                <a:solidFill>
                  <a:srgbClr val="000000"/>
                </a:solidFill>
              </a:rPr>
              <a:t>HNC Network Engineer (Level 4) </a:t>
            </a:r>
            <a:br>
              <a:rPr lang="en-GB" sz="3200" dirty="0">
                <a:solidFill>
                  <a:srgbClr val="000000"/>
                </a:solidFill>
              </a:rPr>
            </a:br>
            <a:br>
              <a:rPr lang="en-GB" sz="1000" dirty="0">
                <a:solidFill>
                  <a:srgbClr val="000000"/>
                </a:solidFill>
              </a:rPr>
            </a:br>
            <a:r>
              <a:rPr lang="en-GB" sz="3200" dirty="0">
                <a:solidFill>
                  <a:srgbClr val="000000"/>
                </a:solidFill>
              </a:rPr>
              <a:t>BSc (Hons) Computing</a:t>
            </a:r>
            <a:br>
              <a:rPr lang="en-GB" sz="3200" dirty="0">
                <a:solidFill>
                  <a:srgbClr val="000000"/>
                </a:solidFill>
              </a:rPr>
            </a:br>
            <a:r>
              <a:rPr lang="en-GB" sz="3200" dirty="0">
                <a:solidFill>
                  <a:srgbClr val="000000"/>
                </a:solidFill>
              </a:rPr>
              <a:t>BSc (Hons) Software Engineering</a:t>
            </a:r>
            <a:br>
              <a:rPr lang="en-GB" sz="3200" dirty="0">
                <a:solidFill>
                  <a:srgbClr val="000000"/>
                </a:solidFill>
              </a:rPr>
            </a:br>
            <a:r>
              <a:rPr lang="en-GB" sz="3200" dirty="0">
                <a:solidFill>
                  <a:srgbClr val="000000"/>
                </a:solidFill>
              </a:rPr>
              <a:t>BSc (Hons) Cyber Security Management</a:t>
            </a:r>
            <a:br>
              <a:rPr lang="en-GB" sz="3200" dirty="0">
                <a:solidFill>
                  <a:srgbClr val="000000"/>
                </a:solidFill>
              </a:rPr>
            </a:br>
            <a:r>
              <a:rPr lang="en-GB" sz="3200" dirty="0">
                <a:solidFill>
                  <a:srgbClr val="000000"/>
                </a:solidFill>
              </a:rPr>
              <a:t>BSc (Hons) Computer Systems &amp; Network Engineering</a:t>
            </a:r>
          </a:p>
        </p:txBody>
      </p:sp>
    </p:spTree>
    <p:extLst>
      <p:ext uri="{BB962C8B-B14F-4D97-AF65-F5344CB8AC3E}">
        <p14:creationId xmlns:p14="http://schemas.microsoft.com/office/powerpoint/2010/main" val="74768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10BCEA-9E46-B345-430F-832E56C7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643966"/>
            <a:ext cx="8478454" cy="1064064"/>
          </a:xfrm>
        </p:spPr>
        <p:txBody>
          <a:bodyPr/>
          <a:lstStyle/>
          <a:p>
            <a:r>
              <a:rPr lang="en-GB" dirty="0"/>
              <a:t>05 | Our Courses - </a:t>
            </a:r>
            <a:r>
              <a:rPr lang="en-GB" sz="4000" dirty="0"/>
              <a:t>Foundation Computing</a:t>
            </a:r>
            <a:br>
              <a:rPr lang="en-GB" sz="4000" dirty="0"/>
            </a:b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A5BF4-7F3A-2EF1-B6D9-A34A2469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Computing Course Talks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11CAA-BC29-D76C-77F3-B6222F7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625F150-0F9B-785D-69E5-37992A50E9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4505" y="1818885"/>
            <a:ext cx="9082989" cy="32202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D5FA34-9DB6-62C2-491A-DED088DB4FC9}"/>
              </a:ext>
            </a:extLst>
          </p:cNvPr>
          <p:cNvSpPr txBox="1"/>
          <p:nvPr/>
        </p:nvSpPr>
        <p:spPr>
          <a:xfrm>
            <a:off x="9921240" y="5377540"/>
            <a:ext cx="1820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1D2136"/>
                </a:solidFill>
                <a:effectLst/>
                <a:latin typeface="Bliss"/>
              </a:rPr>
              <a:t>UCAS points: </a:t>
            </a:r>
            <a:r>
              <a:rPr lang="en-GB" b="0" i="0" dirty="0">
                <a:solidFill>
                  <a:srgbClr val="CD1423"/>
                </a:solidFill>
                <a:effectLst/>
                <a:latin typeface="Bilo"/>
              </a:rPr>
              <a:t>48</a:t>
            </a:r>
          </a:p>
        </p:txBody>
      </p:sp>
    </p:spTree>
    <p:extLst>
      <p:ext uri="{BB962C8B-B14F-4D97-AF65-F5344CB8AC3E}">
        <p14:creationId xmlns:p14="http://schemas.microsoft.com/office/powerpoint/2010/main" val="29404842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10BCEA-9E46-B345-430F-832E56C7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361463"/>
            <a:ext cx="8478454" cy="1064064"/>
          </a:xfrm>
        </p:spPr>
        <p:txBody>
          <a:bodyPr/>
          <a:lstStyle/>
          <a:p>
            <a:r>
              <a:rPr lang="en-GB" dirty="0"/>
              <a:t>05 | Our Courses - </a:t>
            </a:r>
            <a:r>
              <a:rPr lang="en-GB" sz="4000" dirty="0"/>
              <a:t>Computing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A5BF4-7F3A-2EF1-B6D9-A34A2469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Computing Course Talks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11CAA-BC29-D76C-77F3-B6222F7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54CE25A-E914-69EE-D6E2-9521275A3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6552" y="972523"/>
            <a:ext cx="7705052" cy="4912954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6A564E3-6BFB-3BAB-7169-FB15FDAD2B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24038" y="4768215"/>
            <a:ext cx="3948442" cy="14325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B65A9B9-EB71-19C9-6845-F47D1A049182}"/>
              </a:ext>
            </a:extLst>
          </p:cNvPr>
          <p:cNvSpPr txBox="1"/>
          <p:nvPr/>
        </p:nvSpPr>
        <p:spPr>
          <a:xfrm>
            <a:off x="995186" y="5831443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solent.ac.uk/courses/undergraduate/computing-bsc</a:t>
            </a:r>
            <a:r>
              <a:rPr lang="en-GB" dirty="0"/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B7781B-1CCF-DA02-9D65-FA07CFC8EDF8}"/>
              </a:ext>
            </a:extLst>
          </p:cNvPr>
          <p:cNvSpPr txBox="1"/>
          <p:nvPr/>
        </p:nvSpPr>
        <p:spPr>
          <a:xfrm>
            <a:off x="9395460" y="1276788"/>
            <a:ext cx="220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1D2136"/>
                </a:solidFill>
                <a:effectLst/>
                <a:latin typeface="Bliss"/>
              </a:rPr>
              <a:t>UCAS points:</a:t>
            </a:r>
            <a:r>
              <a:rPr lang="en-GB" b="0" i="0" dirty="0">
                <a:solidFill>
                  <a:srgbClr val="CD1423"/>
                </a:solidFill>
                <a:effectLst/>
                <a:latin typeface="Bilo"/>
              </a:rPr>
              <a:t>112-128</a:t>
            </a:r>
          </a:p>
        </p:txBody>
      </p:sp>
    </p:spTree>
    <p:extLst>
      <p:ext uri="{BB962C8B-B14F-4D97-AF65-F5344CB8AC3E}">
        <p14:creationId xmlns:p14="http://schemas.microsoft.com/office/powerpoint/2010/main" val="3864036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10BCEA-9E46-B345-430F-832E56C7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119" y="212724"/>
            <a:ext cx="8478454" cy="1064064"/>
          </a:xfrm>
        </p:spPr>
        <p:txBody>
          <a:bodyPr/>
          <a:lstStyle/>
          <a:p>
            <a:r>
              <a:rPr lang="en-GB" dirty="0"/>
              <a:t>05 | Our Courses - </a:t>
            </a:r>
            <a:r>
              <a:rPr lang="en-GB" sz="4000" dirty="0"/>
              <a:t>Software Engineering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A5BF4-7F3A-2EF1-B6D9-A34A2469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Computing Course Talks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11CAA-BC29-D76C-77F3-B6222F7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18</a:t>
            </a:fld>
            <a:endParaRPr lang="en-GB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F65172E-CE00-4DA1-1F17-29A16BE08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083" y="744756"/>
            <a:ext cx="7777113" cy="5109210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59AF7A9F-75CD-0C3A-ED75-81990E634C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83923" y="4704080"/>
            <a:ext cx="3888557" cy="12458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86F5CC3-AFD5-1C4F-D21C-3D29E3551C80}"/>
              </a:ext>
            </a:extLst>
          </p:cNvPr>
          <p:cNvSpPr txBox="1"/>
          <p:nvPr/>
        </p:nvSpPr>
        <p:spPr>
          <a:xfrm>
            <a:off x="587375" y="5831443"/>
            <a:ext cx="6097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solent.ac.uk/courses/undergraduate/software-engineering-bsc</a:t>
            </a:r>
            <a:r>
              <a:rPr lang="en-GB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126972-7E6C-625C-77FF-F19FB38B559E}"/>
              </a:ext>
            </a:extLst>
          </p:cNvPr>
          <p:cNvSpPr txBox="1"/>
          <p:nvPr/>
        </p:nvSpPr>
        <p:spPr>
          <a:xfrm>
            <a:off x="9395460" y="1276788"/>
            <a:ext cx="2209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1D2136"/>
                </a:solidFill>
                <a:effectLst/>
                <a:latin typeface="Bliss"/>
              </a:rPr>
              <a:t>UCAS points:</a:t>
            </a:r>
            <a:r>
              <a:rPr lang="en-GB" b="0" i="0" dirty="0">
                <a:solidFill>
                  <a:srgbClr val="CD1423"/>
                </a:solidFill>
                <a:effectLst/>
                <a:latin typeface="Bilo"/>
              </a:rPr>
              <a:t>112-128</a:t>
            </a:r>
          </a:p>
        </p:txBody>
      </p:sp>
    </p:spTree>
    <p:extLst>
      <p:ext uri="{BB962C8B-B14F-4D97-AF65-F5344CB8AC3E}">
        <p14:creationId xmlns:p14="http://schemas.microsoft.com/office/powerpoint/2010/main" val="1770231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10BCEA-9E46-B345-430F-832E56C7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212724"/>
            <a:ext cx="10998073" cy="1064064"/>
          </a:xfrm>
        </p:spPr>
        <p:txBody>
          <a:bodyPr/>
          <a:lstStyle/>
          <a:p>
            <a:r>
              <a:rPr lang="en-GB" dirty="0"/>
              <a:t>05 | Our Courses - </a:t>
            </a:r>
            <a:r>
              <a:rPr lang="en-GB" sz="4000" dirty="0"/>
              <a:t>Cyber Security Management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A5BF4-7F3A-2EF1-B6D9-A34A2469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Computing Course Talks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11CAA-BC29-D76C-77F3-B6222F7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19</a:t>
            </a:fld>
            <a:endParaRPr lang="en-GB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88C12073-6C8A-6732-B507-A593F3A26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8943" y="1118616"/>
            <a:ext cx="7100898" cy="4620768"/>
          </a:xfrm>
          <a:prstGeom prst="rect">
            <a:avLst/>
          </a:prstGeom>
        </p:spPr>
      </p:pic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A4738191-B1BC-9E68-4622-5CBF184D73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8704" y="4631530"/>
            <a:ext cx="3135921" cy="110785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CA3317-3623-56CE-B20B-994BF5C3AADB}"/>
              </a:ext>
            </a:extLst>
          </p:cNvPr>
          <p:cNvSpPr txBox="1"/>
          <p:nvPr/>
        </p:nvSpPr>
        <p:spPr>
          <a:xfrm>
            <a:off x="606552" y="5739384"/>
            <a:ext cx="6643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hlinkClick r:id="rId4"/>
              </a:rPr>
              <a:t>solent.ac.uk/courses/undergraduate/cyber-security-management-bsc</a:t>
            </a:r>
            <a:r>
              <a:rPr lang="en-GB"/>
              <a:t> 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6F0818-57B6-1269-2C5D-116831C53E92}"/>
              </a:ext>
            </a:extLst>
          </p:cNvPr>
          <p:cNvSpPr txBox="1"/>
          <p:nvPr/>
        </p:nvSpPr>
        <p:spPr>
          <a:xfrm>
            <a:off x="9384348" y="1276788"/>
            <a:ext cx="222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1D2136"/>
                </a:solidFill>
                <a:effectLst/>
                <a:latin typeface="Bliss"/>
              </a:rPr>
              <a:t>UCAS points:</a:t>
            </a:r>
            <a:r>
              <a:rPr lang="en-GB" b="0" i="0" dirty="0">
                <a:solidFill>
                  <a:srgbClr val="CD1423"/>
                </a:solidFill>
                <a:effectLst/>
                <a:latin typeface="Bilo"/>
              </a:rPr>
              <a:t>104-120</a:t>
            </a:r>
          </a:p>
        </p:txBody>
      </p:sp>
    </p:spTree>
    <p:extLst>
      <p:ext uri="{BB962C8B-B14F-4D97-AF65-F5344CB8AC3E}">
        <p14:creationId xmlns:p14="http://schemas.microsoft.com/office/powerpoint/2010/main" val="3244780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stomShape 1">
            <a:extLst>
              <a:ext uri="{FF2B5EF4-FFF2-40B4-BE49-F238E27FC236}">
                <a16:creationId xmlns:a16="http://schemas.microsoft.com/office/drawing/2014/main" id="{E527D90E-B3CE-47FE-DA76-F98D62A840F4}"/>
              </a:ext>
            </a:extLst>
          </p:cNvPr>
          <p:cNvSpPr/>
          <p:nvPr/>
        </p:nvSpPr>
        <p:spPr>
          <a:xfrm>
            <a:off x="0" y="11755"/>
            <a:ext cx="5859720" cy="6851880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id="{082FB7BE-20D4-735B-A0D3-E225DACBE2DD}"/>
              </a:ext>
            </a:extLst>
          </p:cNvPr>
          <p:cNvSpPr/>
          <p:nvPr/>
        </p:nvSpPr>
        <p:spPr>
          <a:xfrm>
            <a:off x="534239" y="308276"/>
            <a:ext cx="4226400" cy="51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Autofit/>
          </a:bodyPr>
          <a:lstStyle/>
          <a:p>
            <a:pPr>
              <a:lnSpc>
                <a:spcPct val="100000"/>
              </a:lnSpc>
            </a:pPr>
            <a:r>
              <a:rPr lang="en-GB" sz="3250" b="0" strike="noStrike" cap="all" spc="341" dirty="0">
                <a:solidFill>
                  <a:srgbClr val="FFFFFF"/>
                </a:solidFill>
                <a:latin typeface="Trebuchet MS"/>
                <a:ea typeface="DejaVu Sans"/>
              </a:rPr>
              <a:t>Content</a:t>
            </a:r>
            <a:endParaRPr lang="en-GB" sz="3250" b="0" strike="noStrike" spc="-1" dirty="0">
              <a:latin typeface="Arial"/>
            </a:endParaRPr>
          </a:p>
        </p:txBody>
      </p:sp>
      <p:sp>
        <p:nvSpPr>
          <p:cNvPr id="7" name="CustomShape 3">
            <a:extLst>
              <a:ext uri="{FF2B5EF4-FFF2-40B4-BE49-F238E27FC236}">
                <a16:creationId xmlns:a16="http://schemas.microsoft.com/office/drawing/2014/main" id="{A859854B-E9C4-E066-FBA0-133AE7BEE16C}"/>
              </a:ext>
            </a:extLst>
          </p:cNvPr>
          <p:cNvSpPr/>
          <p:nvPr/>
        </p:nvSpPr>
        <p:spPr>
          <a:xfrm>
            <a:off x="813780" y="1165593"/>
            <a:ext cx="4232160" cy="50351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205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DejaVu Sans"/>
              </a:rPr>
              <a:t>01  |  Admissions</a:t>
            </a:r>
            <a:endParaRPr lang="en-GB" sz="2050" strike="noStrike" spc="-1" dirty="0">
              <a:latin typeface="Trebuchet MS" panose="020B0703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5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DejaVu Sans"/>
              </a:rPr>
              <a:t>02  |  Teaching and Learning</a:t>
            </a:r>
            <a:endParaRPr lang="en-GB" sz="2050" spc="-1" dirty="0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5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DejaVu Sans"/>
              </a:rPr>
              <a:t>03  |  Employability</a:t>
            </a:r>
            <a:endParaRPr lang="en-GB" sz="2050" strike="noStrike" spc="-1" dirty="0">
              <a:latin typeface="Trebuchet MS" panose="020B0703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5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DejaVu Sans"/>
              </a:rPr>
              <a:t>04  |  Contact &amp; Delivery</a:t>
            </a:r>
            <a:endParaRPr lang="en-GB" sz="2050" spc="-1" dirty="0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5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DejaVu Sans"/>
              </a:rPr>
              <a:t>05  |  Courses</a:t>
            </a:r>
            <a:endParaRPr lang="en-GB" sz="2050" strike="noStrike" spc="-1" dirty="0">
              <a:latin typeface="Trebuchet MS" panose="020B0703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5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Microsoft YaHei"/>
              </a:rPr>
              <a:t>06  |  Professional Certification</a:t>
            </a:r>
            <a:br>
              <a:rPr lang="en-GB" sz="205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Microsoft YaHei"/>
              </a:rPr>
            </a:br>
            <a:r>
              <a:rPr lang="en-GB" sz="205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Microsoft YaHei"/>
              </a:rPr>
              <a:t>07  |  Placement Year</a:t>
            </a:r>
            <a:endParaRPr lang="en-GB" sz="2050" strike="noStrike" spc="-1" dirty="0">
              <a:latin typeface="Trebuchet MS" panose="020B0703020202090204" pitchFamily="34" charset="0"/>
            </a:endParaRPr>
          </a:p>
          <a:p>
            <a:pPr>
              <a:lnSpc>
                <a:spcPct val="150000"/>
              </a:lnSpc>
            </a:pPr>
            <a:r>
              <a:rPr lang="en-GB" sz="205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Microsoft YaHei"/>
              </a:rPr>
              <a:t>08  |  Student Experience</a:t>
            </a:r>
          </a:p>
          <a:p>
            <a:pPr>
              <a:lnSpc>
                <a:spcPct val="150000"/>
              </a:lnSpc>
            </a:pPr>
            <a:r>
              <a:rPr lang="en-GB" sz="2050" spc="-1" dirty="0">
                <a:solidFill>
                  <a:srgbClr val="FFFFFF"/>
                </a:solidFill>
                <a:latin typeface="Trebuchet MS" panose="020B0703020202090204" pitchFamily="34" charset="0"/>
                <a:ea typeface="Microsoft YaHei"/>
              </a:rPr>
              <a:t>09  | </a:t>
            </a:r>
            <a:r>
              <a:rPr lang="en-GB" sz="2050" dirty="0">
                <a:solidFill>
                  <a:schemeClr val="bg1"/>
                </a:solidFill>
                <a:latin typeface="Trebuchet MS" panose="020B0603020202020204" pitchFamily="34" charset="0"/>
              </a:rPr>
              <a:t>Graduate Destinations</a:t>
            </a:r>
            <a:endParaRPr lang="en-GB" sz="2050" spc="-1" dirty="0">
              <a:solidFill>
                <a:srgbClr val="FFFFFF"/>
              </a:solidFill>
              <a:latin typeface="Trebuchet MS" panose="020B0703020202090204" pitchFamily="34" charset="0"/>
              <a:ea typeface="Microsoft YaHei"/>
            </a:endParaRPr>
          </a:p>
          <a:p>
            <a:pPr>
              <a:lnSpc>
                <a:spcPct val="150000"/>
              </a:lnSpc>
            </a:pPr>
            <a:r>
              <a:rPr lang="en-GB" sz="2040" spc="-1" dirty="0">
                <a:solidFill>
                  <a:srgbClr val="FFFFFF"/>
                </a:solidFill>
                <a:latin typeface="Trebuchet MS" panose="020B0703020202090204" pitchFamily="34" charset="0"/>
                <a:ea typeface="Microsoft YaHei"/>
              </a:rPr>
              <a:t>10</a:t>
            </a:r>
            <a:r>
              <a:rPr lang="en-GB" sz="2040" strike="noStrike" spc="-1" dirty="0">
                <a:solidFill>
                  <a:srgbClr val="FFFFFF"/>
                </a:solidFill>
                <a:latin typeface="Trebuchet MS" panose="020B0703020202090204" pitchFamily="34" charset="0"/>
                <a:ea typeface="Microsoft YaHei"/>
              </a:rPr>
              <a:t>  |  Further Guidance</a:t>
            </a:r>
            <a:endParaRPr lang="en-GB" sz="2040" strike="noStrike" spc="-1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490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10BCEA-9E46-B345-430F-832E56C73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01066"/>
            <a:ext cx="10998073" cy="1064064"/>
          </a:xfrm>
        </p:spPr>
        <p:txBody>
          <a:bodyPr/>
          <a:lstStyle/>
          <a:p>
            <a:r>
              <a:rPr lang="en-GB" dirty="0"/>
              <a:t>05 | Our Courses - </a:t>
            </a:r>
            <a:r>
              <a:rPr lang="en-GB" sz="4000" dirty="0"/>
              <a:t>Computer Systems &amp; Network </a:t>
            </a:r>
            <a:r>
              <a:rPr lang="en-GB" sz="4000" dirty="0" err="1"/>
              <a:t>Eng</a:t>
            </a:r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FA5BF4-7F3A-2EF1-B6D9-A34A24696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Computing Course Talks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11CAA-BC29-D76C-77F3-B6222F7B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20</a:t>
            </a:fld>
            <a:endParaRPr lang="en-GB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9850F52-9F0B-6EDD-7D46-E43A1528D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459" y="833098"/>
            <a:ext cx="7400681" cy="483024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D0FDEDF-004C-EB32-8A17-F76B1EF85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08587" y="4643674"/>
            <a:ext cx="3163893" cy="11643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DA0D99-FEE7-A5D0-D6D2-1B95AD4A8B61}"/>
              </a:ext>
            </a:extLst>
          </p:cNvPr>
          <p:cNvSpPr txBox="1"/>
          <p:nvPr/>
        </p:nvSpPr>
        <p:spPr>
          <a:xfrm>
            <a:off x="462555" y="5655570"/>
            <a:ext cx="8347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4"/>
              </a:rPr>
              <a:t>solent.ac.uk/courses/undergraduate/computer-systems-and-networks-engineering-bsc</a:t>
            </a:r>
            <a:r>
              <a:rPr lang="en-GB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28B92A-493E-EF8A-ACB7-52AA7A6A923A}"/>
              </a:ext>
            </a:extLst>
          </p:cNvPr>
          <p:cNvSpPr txBox="1"/>
          <p:nvPr/>
        </p:nvSpPr>
        <p:spPr>
          <a:xfrm>
            <a:off x="9384348" y="1276788"/>
            <a:ext cx="2220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i="0" dirty="0">
                <a:solidFill>
                  <a:srgbClr val="1D2136"/>
                </a:solidFill>
                <a:effectLst/>
                <a:latin typeface="Bliss"/>
              </a:rPr>
              <a:t>UCAS points:</a:t>
            </a:r>
            <a:r>
              <a:rPr lang="en-GB" b="0" i="0" dirty="0">
                <a:solidFill>
                  <a:srgbClr val="CD1423"/>
                </a:solidFill>
                <a:effectLst/>
                <a:latin typeface="Bilo"/>
              </a:rPr>
              <a:t>104-120</a:t>
            </a:r>
          </a:p>
        </p:txBody>
      </p:sp>
    </p:spTree>
    <p:extLst>
      <p:ext uri="{BB962C8B-B14F-4D97-AF65-F5344CB8AC3E}">
        <p14:creationId xmlns:p14="http://schemas.microsoft.com/office/powerpoint/2010/main" val="2730589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Microsoft YaHei"/>
              </a:rPr>
              <a:t>06  |  Professional Certification</a:t>
            </a: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9552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51ACB-01ED-620E-3305-EACA3B4C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70300"/>
            <a:ext cx="7379980" cy="1064064"/>
          </a:xfrm>
        </p:spPr>
        <p:txBody>
          <a:bodyPr/>
          <a:lstStyle/>
          <a:p>
            <a:r>
              <a:rPr lang="en-GB" b="1">
                <a:latin typeface="Trebuchet MS" panose="020B0703020202090204" pitchFamily="34" charset="0"/>
              </a:rPr>
              <a:t>Employability Perspectives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2C0AA2-CBC0-A0E2-C361-8A3DEB209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Trebuchet MS" panose="020B0703020202090204" pitchFamily="34" charset="0"/>
              </a:rPr>
              <a:t>Computing Course Talks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95E1DA-0055-D615-A9AE-878241E7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>
                <a:latin typeface="Trebuchet MS" panose="020B0703020202090204" pitchFamily="34" charset="0"/>
              </a:rPr>
              <a:pPr/>
              <a:t>22</a:t>
            </a:fld>
            <a:endParaRPr lang="en-GB">
              <a:latin typeface="Trebuchet MS" panose="020B0703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79C6D-5DFB-D0E9-8A96-0C76C1B8F742}"/>
              </a:ext>
            </a:extLst>
          </p:cNvPr>
          <p:cNvSpPr txBox="1"/>
          <p:nvPr/>
        </p:nvSpPr>
        <p:spPr>
          <a:xfrm>
            <a:off x="12013949" y="16839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42546DE1-1B16-5EE7-305F-97336C988664}"/>
              </a:ext>
            </a:extLst>
          </p:cNvPr>
          <p:cNvSpPr txBox="1">
            <a:spLocks/>
          </p:cNvSpPr>
          <p:nvPr/>
        </p:nvSpPr>
        <p:spPr>
          <a:xfrm>
            <a:off x="587375" y="1116971"/>
            <a:ext cx="11017250" cy="337587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000" b="0" spc="-1">
                <a:latin typeface="Trebuchet MS" panose="020B0703020202090204" pitchFamily="34" charset="0"/>
              </a:rPr>
              <a:t>A practical course providing in-depth knowledge and understanding of underlying principles and the technical skills needed by the industry.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000" b="0" spc="-1">
                <a:latin typeface="Trebuchet MS" panose="020B0703020202090204" pitchFamily="34" charset="0"/>
              </a:rPr>
              <a:t>Research-led and Industry-led curriculum.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000" b="0" spc="-1">
                <a:latin typeface="Trebuchet MS" panose="020B0703020202090204" pitchFamily="34" charset="0"/>
              </a:rPr>
              <a:t>Cisco Networking Academy, EC-Council, and recently Partner with Juniper Networks.</a:t>
            </a:r>
            <a:endParaRPr lang="en-GB" sz="1400" b="0" spc="-1">
              <a:latin typeface="Trebuchet MS" panose="020B0703020202090204" pitchFamily="34" charset="0"/>
            </a:endParaRP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000" b="0" spc="-1">
                <a:latin typeface="Trebuchet MS" panose="020B0703020202090204" pitchFamily="34" charset="0"/>
              </a:rPr>
              <a:t>Embedded professional qualification,  CCNA-RS, CCNA-Security, CEH.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5E4E1-E9D1-67B1-D786-9A5857891F11}"/>
              </a:ext>
            </a:extLst>
          </p:cNvPr>
          <p:cNvSpPr txBox="1"/>
          <p:nvPr/>
        </p:nvSpPr>
        <p:spPr>
          <a:xfrm>
            <a:off x="10174147" y="46298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59DDD4D-EDC0-FD29-E07E-25AEBCA053D1}"/>
              </a:ext>
            </a:extLst>
          </p:cNvPr>
          <p:cNvSpPr txBox="1">
            <a:spLocks/>
          </p:cNvSpPr>
          <p:nvPr/>
        </p:nvSpPr>
        <p:spPr>
          <a:xfrm>
            <a:off x="163336" y="3447324"/>
            <a:ext cx="11691780" cy="7631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800" b="0" spc="-1">
              <a:latin typeface="Trebuchet MS" panose="020B0703020202090204" pitchFamily="34" charset="0"/>
            </a:endParaRPr>
          </a:p>
        </p:txBody>
      </p:sp>
      <p:pic>
        <p:nvPicPr>
          <p:cNvPr id="2" name="Picture 2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E2FE357-7824-BA07-484D-CA33151EC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463" y="4407583"/>
            <a:ext cx="1249697" cy="1249697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422742F8-E769-EAB5-504B-B796B0428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247" y="4382946"/>
            <a:ext cx="1788779" cy="12496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BD5277-E14E-2BAC-E29C-C42597ABB8C0}"/>
              </a:ext>
            </a:extLst>
          </p:cNvPr>
          <p:cNvSpPr txBox="1"/>
          <p:nvPr/>
        </p:nvSpPr>
        <p:spPr>
          <a:xfrm>
            <a:off x="8801100" y="4572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F21091-9C76-B14B-B2B3-AE39394D9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080" y="4492843"/>
            <a:ext cx="2355199" cy="11398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C50438-3694-A2C8-5230-B7E57EB0A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5333" y="4573171"/>
            <a:ext cx="3017645" cy="95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103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Microsoft YaHei"/>
              </a:rPr>
              <a:t>07  |  Placement Year</a:t>
            </a: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719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5189F41-7856-2F1F-FC99-D055FAC5AF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7375" y="1465262"/>
            <a:ext cx="6761279" cy="5074083"/>
          </a:xfrm>
        </p:spPr>
        <p:txBody>
          <a:bodyPr/>
          <a:lstStyle/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GB" sz="2800" b="0" strike="noStrike" spc="-1" dirty="0">
                <a:solidFill>
                  <a:srgbClr val="000000"/>
                </a:solidFill>
                <a:ea typeface="DejaVu Sans"/>
              </a:rPr>
              <a:t>Option available to take placement </a:t>
            </a:r>
            <a:r>
              <a:rPr lang="en-GB" sz="2800" b="1" strike="noStrike" spc="-1" dirty="0">
                <a:solidFill>
                  <a:srgbClr val="000000"/>
                </a:solidFill>
                <a:ea typeface="DejaVu Sans"/>
              </a:rPr>
              <a:t>between the 2nd &amp; 3rd years for </a:t>
            </a:r>
            <a:r>
              <a:rPr lang="en-GB" sz="2800" b="1" u="sng" strike="noStrike" spc="-1" dirty="0">
                <a:solidFill>
                  <a:srgbClr val="000000"/>
                </a:solidFill>
                <a:ea typeface="DejaVu Sans"/>
              </a:rPr>
              <a:t>undergraduate</a:t>
            </a:r>
            <a:r>
              <a:rPr lang="en-GB" sz="28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GB" sz="2800" spc="-1" dirty="0">
                <a:solidFill>
                  <a:srgbClr val="000000"/>
                </a:solidFill>
                <a:ea typeface="DejaVu Sans"/>
              </a:rPr>
              <a:t>&amp;</a:t>
            </a:r>
            <a:r>
              <a:rPr lang="en-GB" sz="2800" b="0" strike="noStrike" spc="-1" dirty="0">
                <a:solidFill>
                  <a:srgbClr val="000000"/>
                </a:solidFill>
                <a:ea typeface="DejaVu Sans"/>
              </a:rPr>
              <a:t> </a:t>
            </a:r>
            <a:r>
              <a:rPr lang="en-GB" sz="2800" b="1" strike="noStrike" spc="-1" dirty="0">
                <a:solidFill>
                  <a:srgbClr val="000000"/>
                </a:solidFill>
                <a:ea typeface="DejaVu Sans"/>
              </a:rPr>
              <a:t>at the end of study for </a:t>
            </a:r>
            <a:r>
              <a:rPr lang="en-GB" sz="2800" b="1" u="sng" strike="noStrike" spc="-1" dirty="0">
                <a:solidFill>
                  <a:srgbClr val="000000"/>
                </a:solidFill>
                <a:ea typeface="DejaVu Sans"/>
              </a:rPr>
              <a:t>postgraduate.</a:t>
            </a:r>
            <a:br>
              <a:rPr lang="en-GB" sz="2800" b="1" u="sng" strike="noStrike" spc="-1" dirty="0">
                <a:solidFill>
                  <a:srgbClr val="000000"/>
                </a:solidFill>
                <a:ea typeface="DejaVu Sans"/>
              </a:rPr>
            </a:br>
            <a:endParaRPr lang="en-GB" sz="1000" b="1" u="sng" strike="noStrike" spc="-1" dirty="0"/>
          </a:p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GB" sz="2800" b="1" strike="noStrike" spc="-1" dirty="0">
                <a:solidFill>
                  <a:srgbClr val="000000"/>
                </a:solidFill>
                <a:ea typeface="DejaVu Sans"/>
              </a:rPr>
              <a:t>Solent Futures </a:t>
            </a:r>
            <a:r>
              <a:rPr lang="en-GB" sz="2800" b="0" strike="noStrike" spc="-1" dirty="0">
                <a:solidFill>
                  <a:srgbClr val="000000"/>
                </a:solidFill>
                <a:ea typeface="DejaVu Sans"/>
              </a:rPr>
              <a:t>dedicated to providing support, resources and guidance</a:t>
            </a:r>
            <a:endParaRPr lang="en-GB" sz="2800" spc="-1" dirty="0">
              <a:solidFill>
                <a:srgbClr val="000000"/>
              </a:solidFill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</a:pPr>
            <a:endParaRPr lang="en-GB" sz="1600" b="1" spc="-1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</a:pPr>
            <a:br>
              <a:rPr lang="en-GB" sz="1200" b="1" spc="-1" dirty="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lang="en-GB" sz="1200" b="1" spc="-1" dirty="0">
                <a:solidFill>
                  <a:srgbClr val="000000"/>
                </a:solidFill>
                <a:latin typeface="Trebuchet MS" panose="020B0603020202020204" pitchFamily="34" charset="0"/>
              </a:rPr>
              <a:t>Courses offering placement: </a:t>
            </a:r>
            <a:br>
              <a:rPr lang="en-GB" sz="1200" spc="-1" dirty="0">
                <a:solidFill>
                  <a:srgbClr val="000000"/>
                </a:solidFill>
                <a:latin typeface="Trebuchet MS" panose="020B0603020202020204" pitchFamily="34" charset="0"/>
              </a:rPr>
            </a:br>
            <a:br>
              <a:rPr lang="en-GB" sz="800" spc="-1" dirty="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  <a:t>BSc (Hons) Computing</a:t>
            </a:r>
            <a:b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  <a:t>BSc (Hons) Software Engineering</a:t>
            </a:r>
            <a:b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  <a:t>BSc (Hons) Cyber Security Management</a:t>
            </a:r>
            <a:b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  <a:t>BSc (Hons) Computer Systems &amp; Network Engineering</a:t>
            </a:r>
            <a:b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</a:br>
            <a:endParaRPr lang="en-GB" sz="200" dirty="0">
              <a:solidFill>
                <a:srgbClr val="000000"/>
              </a:solidFill>
              <a:latin typeface="Trebuchet MS" panose="020B0603020202020204" pitchFamily="34" charset="0"/>
            </a:endParaRPr>
          </a:p>
          <a:p>
            <a:pPr marL="635">
              <a:lnSpc>
                <a:spcPct val="100000"/>
              </a:lnSpc>
              <a:buClr>
                <a:srgbClr val="000000"/>
              </a:buClr>
            </a:pPr>
            <a: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  <a:t>MSc </a:t>
            </a:r>
            <a:r>
              <a:rPr lang="en-GB" sz="120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Computer Engineering </a:t>
            </a:r>
            <a:br>
              <a:rPr lang="en-GB" sz="120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GB" sz="120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MSc </a:t>
            </a:r>
            <a: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  <a:t>C</a:t>
            </a:r>
            <a:r>
              <a:rPr lang="en-GB" sz="120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yber </a:t>
            </a:r>
            <a: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  <a:t>S</a:t>
            </a:r>
            <a:r>
              <a:rPr lang="en-GB" sz="120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ecurity </a:t>
            </a:r>
            <a: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  <a:t>E</a:t>
            </a:r>
            <a:r>
              <a:rPr lang="en-GB" sz="120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  <a:t>ngineering</a:t>
            </a:r>
            <a:br>
              <a:rPr lang="en-GB" sz="1200" i="0" dirty="0">
                <a:solidFill>
                  <a:srgbClr val="000000"/>
                </a:solidFill>
                <a:effectLst/>
                <a:latin typeface="Trebuchet MS" panose="020B060302020202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603020202020204" pitchFamily="34" charset="0"/>
              </a:rPr>
              <a:t>MSc Applied AI &amp; Data Science</a:t>
            </a:r>
            <a:br>
              <a:rPr lang="en-GB" sz="2400" i="0" dirty="0">
                <a:solidFill>
                  <a:srgbClr val="000000"/>
                </a:solidFill>
                <a:effectLst/>
              </a:rPr>
            </a:br>
            <a:endParaRPr lang="en-GB" sz="2400" dirty="0"/>
          </a:p>
          <a:p>
            <a:pPr marL="635">
              <a:lnSpc>
                <a:spcPct val="100000"/>
              </a:lnSpc>
              <a:buClr>
                <a:srgbClr val="000000"/>
              </a:buClr>
            </a:pPr>
            <a:br>
              <a:rPr lang="en-GB" sz="2400" i="0" dirty="0">
                <a:solidFill>
                  <a:srgbClr val="000000"/>
                </a:solidFill>
                <a:effectLst/>
              </a:rPr>
            </a:br>
            <a:endParaRPr lang="en-GB" sz="2400" spc="-1" dirty="0">
              <a:solidFill>
                <a:srgbClr val="000000"/>
              </a:solidFill>
            </a:endParaRPr>
          </a:p>
          <a:p>
            <a:pPr marL="285750" indent="-285115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endParaRPr lang="en-GB" sz="2400" b="0" strike="noStrike" spc="-1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8B67D5-991E-1278-6898-0C55186BD1D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7374" y="647700"/>
            <a:ext cx="6493649" cy="520700"/>
          </a:xfrm>
        </p:spPr>
        <p:txBody>
          <a:bodyPr/>
          <a:lstStyle/>
          <a:p>
            <a:r>
              <a:rPr lang="en-GB" sz="4000" b="0" dirty="0"/>
              <a:t>Placements (Year in Industry)</a:t>
            </a:r>
          </a:p>
        </p:txBody>
      </p:sp>
      <p:pic>
        <p:nvPicPr>
          <p:cNvPr id="3" name="Picture 2" descr="A computer on a table overlooking a city&#10;&#10;Description automatically generated with medium confidence">
            <a:extLst>
              <a:ext uri="{FF2B5EF4-FFF2-40B4-BE49-F238E27FC236}">
                <a16:creationId xmlns:a16="http://schemas.microsoft.com/office/drawing/2014/main" id="{143316BB-6775-CD59-E542-0D748EB9F6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97698" y="-1"/>
            <a:ext cx="4594302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3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Microsoft YaHei"/>
              </a:rPr>
              <a:t>08  |   Student Experience</a:t>
            </a: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1858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51ACB-01ED-620E-3305-EACA3B4C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94461"/>
            <a:ext cx="7082218" cy="1064064"/>
          </a:xfrm>
        </p:spPr>
        <p:txBody>
          <a:bodyPr/>
          <a:lstStyle/>
          <a:p>
            <a:r>
              <a:rPr lang="en-GB" b="1">
                <a:latin typeface="Trebuchet MS" panose="020B0703020202090204" pitchFamily="34" charset="0"/>
              </a:rPr>
              <a:t>Beyond Curriculum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2C0AA2-CBC0-A0E2-C361-8A3DEB209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>
                <a:latin typeface="Trebuchet MS" panose="020B0703020202090204" pitchFamily="34" charset="0"/>
              </a:rPr>
              <a:t>Computing Course Talks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95E1DA-0055-D615-A9AE-878241E7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>
                <a:latin typeface="Trebuchet MS" panose="020B0703020202090204" pitchFamily="34" charset="0"/>
              </a:rPr>
              <a:pPr/>
              <a:t>26</a:t>
            </a:fld>
            <a:endParaRPr lang="en-GB">
              <a:latin typeface="Trebuchet MS" panose="020B0703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79C6D-5DFB-D0E9-8A96-0C76C1B8F742}"/>
              </a:ext>
            </a:extLst>
          </p:cNvPr>
          <p:cNvSpPr txBox="1"/>
          <p:nvPr/>
        </p:nvSpPr>
        <p:spPr>
          <a:xfrm>
            <a:off x="12013949" y="16839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42546DE1-1B16-5EE7-305F-97336C988664}"/>
              </a:ext>
            </a:extLst>
          </p:cNvPr>
          <p:cNvSpPr txBox="1">
            <a:spLocks/>
          </p:cNvSpPr>
          <p:nvPr/>
        </p:nvSpPr>
        <p:spPr>
          <a:xfrm>
            <a:off x="599119" y="1116970"/>
            <a:ext cx="6643090" cy="474090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000" spc="-1">
                <a:latin typeface="Trebuchet MS" panose="020B0703020202090204" pitchFamily="34" charset="0"/>
              </a:rPr>
              <a:t>Placement: A fantastic opportunity to gain work experience in the industry – learn and earn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000" b="0" spc="-1">
                <a:latin typeface="Trebuchet MS" panose="020B0703020202090204" pitchFamily="34" charset="0"/>
              </a:rPr>
              <a:t>Our students have done or currently doing placements at big names, like, Airbus, Cisco, Juniper and IBM. 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000" b="0" spc="-1">
                <a:latin typeface="Trebuchet MS" panose="020B0703020202090204" pitchFamily="34" charset="0"/>
              </a:rPr>
              <a:t>Students also benefit from industry visits, hackathons, guests-speakers from Industry, and Job-fairs.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000" b="0" spc="-1">
              <a:latin typeface="Trebuchet MS" panose="020B070302020209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5E4E1-E9D1-67B1-D786-9A5857891F11}"/>
              </a:ext>
            </a:extLst>
          </p:cNvPr>
          <p:cNvSpPr txBox="1"/>
          <p:nvPr/>
        </p:nvSpPr>
        <p:spPr>
          <a:xfrm>
            <a:off x="10174147" y="46298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59DDD4D-EDC0-FD29-E07E-25AEBCA053D1}"/>
              </a:ext>
            </a:extLst>
          </p:cNvPr>
          <p:cNvSpPr txBox="1">
            <a:spLocks/>
          </p:cNvSpPr>
          <p:nvPr/>
        </p:nvSpPr>
        <p:spPr>
          <a:xfrm>
            <a:off x="163336" y="3447324"/>
            <a:ext cx="11691780" cy="7631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800" b="0" spc="-1">
              <a:latin typeface="Trebuchet MS" panose="020B0703020202090204" pitchFamily="34" charset="0"/>
            </a:endParaRPr>
          </a:p>
        </p:txBody>
      </p:sp>
      <p:pic>
        <p:nvPicPr>
          <p:cNvPr id="6" name="Picture 4" descr="A group of people standing in front of a crowd posing for the camera&#10;&#10;Description generated with very high confidence">
            <a:extLst>
              <a:ext uri="{FF2B5EF4-FFF2-40B4-BE49-F238E27FC236}">
                <a16:creationId xmlns:a16="http://schemas.microsoft.com/office/drawing/2014/main" id="{B9717A51-8379-83DE-A6B4-232F9032A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1476" y="3769048"/>
            <a:ext cx="4667332" cy="2173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043463-C570-BD69-A251-51FDAAEE1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476" y="138185"/>
            <a:ext cx="4612907" cy="356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86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H Website">
            <a:extLst>
              <a:ext uri="{FF2B5EF4-FFF2-40B4-BE49-F238E27FC236}">
                <a16:creationId xmlns:a16="http://schemas.microsoft.com/office/drawing/2014/main" id="{11B6C7E0-EE07-D746-A751-B00021E77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Happy hour">
            <a:extLst>
              <a:ext uri="{FF2B5EF4-FFF2-40B4-BE49-F238E27FC236}">
                <a16:creationId xmlns:a16="http://schemas.microsoft.com/office/drawing/2014/main" id="{C6948378-E5B6-0FF0-1A85-52AC4D31DE0E}"/>
              </a:ext>
            </a:extLst>
          </p:cNvPr>
          <p:cNvGrpSpPr/>
          <p:nvPr/>
        </p:nvGrpSpPr>
        <p:grpSpPr>
          <a:xfrm>
            <a:off x="0" y="0"/>
            <a:ext cx="12192000" cy="6869151"/>
            <a:chOff x="0" y="0"/>
            <a:chExt cx="12192000" cy="6869151"/>
          </a:xfrm>
        </p:grpSpPr>
        <p:pic>
          <p:nvPicPr>
            <p:cNvPr id="6" name="Picture 5" descr="A group of people sitting in chairs&#10;&#10;Description automatically generated">
              <a:extLst>
                <a:ext uri="{FF2B5EF4-FFF2-40B4-BE49-F238E27FC236}">
                  <a16:creationId xmlns:a16="http://schemas.microsoft.com/office/drawing/2014/main" id="{80AEE2A3-42EC-043B-9594-545B731512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4449337"/>
            </a:xfrm>
            <a:prstGeom prst="rect">
              <a:avLst/>
            </a:prstGeom>
          </p:spPr>
        </p:pic>
        <p:pic>
          <p:nvPicPr>
            <p:cNvPr id="4" name="Picture 3" descr="A group of people sitting in a room&#10;&#10;Description automatically generated with medium confidence">
              <a:extLst>
                <a:ext uri="{FF2B5EF4-FFF2-40B4-BE49-F238E27FC236}">
                  <a16:creationId xmlns:a16="http://schemas.microsoft.com/office/drawing/2014/main" id="{54D50D1F-F855-CDD5-6BC6-65E049497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3936380"/>
              <a:ext cx="12192000" cy="2932771"/>
            </a:xfrm>
            <a:prstGeom prst="rect">
              <a:avLst/>
            </a:prstGeom>
          </p:spPr>
        </p:pic>
      </p:grpSp>
      <p:grpSp>
        <p:nvGrpSpPr>
          <p:cNvPr id="11" name="twitter">
            <a:extLst>
              <a:ext uri="{FF2B5EF4-FFF2-40B4-BE49-F238E27FC236}">
                <a16:creationId xmlns:a16="http://schemas.microsoft.com/office/drawing/2014/main" id="{35EFA738-D28E-DD60-CF2C-74483E9E204D}"/>
              </a:ext>
            </a:extLst>
          </p:cNvPr>
          <p:cNvGrpSpPr/>
          <p:nvPr/>
        </p:nvGrpSpPr>
        <p:grpSpPr>
          <a:xfrm>
            <a:off x="0" y="11151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8EF7A32-9CD5-1C51-E2D1-95C93A382CE9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8" name="Picture 7" descr="A group of people in graduation gowns and caps&#10;&#10;Description automatically generated with medium confidence">
              <a:extLst>
                <a:ext uri="{FF2B5EF4-FFF2-40B4-BE49-F238E27FC236}">
                  <a16:creationId xmlns:a16="http://schemas.microsoft.com/office/drawing/2014/main" id="{46C78054-C50A-188D-1797-5BFDA4999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55398" y="0"/>
              <a:ext cx="7772400" cy="676332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B2AC95-925C-7ED4-E31F-E01A0A789E46}"/>
                </a:ext>
              </a:extLst>
            </p:cNvPr>
            <p:cNvSpPr/>
            <p:nvPr/>
          </p:nvSpPr>
          <p:spPr>
            <a:xfrm>
              <a:off x="8060745" y="6200775"/>
              <a:ext cx="39517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>
                  <a:hlinkClick r:id="rId7"/>
                </a:rPr>
                <a:t>https://twitter.com/WebDevSolent</a:t>
              </a:r>
              <a:r>
                <a:rPr lang="en-US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973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Microsoft YaHei"/>
              </a:rPr>
              <a:t>09  |   </a:t>
            </a:r>
            <a:r>
              <a:rPr lang="en-GB" sz="5400" dirty="0">
                <a:solidFill>
                  <a:schemeClr val="bg1"/>
                </a:solidFill>
                <a:latin typeface="Trebuchet MS" panose="020B0603020202020204" pitchFamily="34" charset="0"/>
              </a:rPr>
              <a:t>Graduate Destinations</a:t>
            </a:r>
            <a:br>
              <a:rPr lang="en-GB" sz="54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4532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51ACB-01ED-620E-3305-EACA3B4CFC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9119" y="402270"/>
            <a:ext cx="7380288" cy="1065213"/>
          </a:xfrm>
        </p:spPr>
        <p:txBody>
          <a:bodyPr/>
          <a:lstStyle/>
          <a:p>
            <a:r>
              <a:rPr lang="en-GB" b="1">
                <a:latin typeface="Trebuchet MS" panose="020B0703020202090204" pitchFamily="34" charset="0"/>
              </a:rPr>
              <a:t>Alumni Network on </a:t>
            </a:r>
            <a:r>
              <a:rPr lang="en-GB" b="1" err="1">
                <a:latin typeface="Trebuchet MS" panose="020B0703020202090204" pitchFamily="34" charset="0"/>
              </a:rPr>
              <a:t>Linkedin</a:t>
            </a:r>
            <a:endParaRPr lang="en-GB" b="1">
              <a:latin typeface="Trebuchet MS" panose="020B0703020202090204" pitchFamily="34" charset="0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2C0AA2-CBC0-A0E2-C361-8A3DEB2090A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54775"/>
            <a:ext cx="4114800" cy="190500"/>
          </a:xfrm>
        </p:spPr>
        <p:txBody>
          <a:bodyPr/>
          <a:lstStyle/>
          <a:p>
            <a:r>
              <a:rPr lang="en-GB">
                <a:latin typeface="Trebuchet MS" panose="020B0703020202090204" pitchFamily="34" charset="0"/>
              </a:rPr>
              <a:t>Computing Course Talks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95E1DA-0055-D615-A9AE-878241E711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6225" y="6354763"/>
            <a:ext cx="485775" cy="365125"/>
          </a:xfrm>
        </p:spPr>
        <p:txBody>
          <a:bodyPr/>
          <a:lstStyle/>
          <a:p>
            <a:fld id="{4740549F-F38D-43A2-B780-492AA5F1A2EE}" type="slidenum">
              <a:rPr lang="en-GB" smtClean="0">
                <a:latin typeface="Trebuchet MS" panose="020B0703020202090204" pitchFamily="34" charset="0"/>
              </a:rPr>
              <a:pPr/>
              <a:t>29</a:t>
            </a:fld>
            <a:endParaRPr lang="en-GB">
              <a:latin typeface="Trebuchet MS" panose="020B070302020209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79C6D-5DFB-D0E9-8A96-0C76C1B8F742}"/>
              </a:ext>
            </a:extLst>
          </p:cNvPr>
          <p:cNvSpPr txBox="1"/>
          <p:nvPr/>
        </p:nvSpPr>
        <p:spPr>
          <a:xfrm>
            <a:off x="12013949" y="16839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42546DE1-1B16-5EE7-305F-97336C988664}"/>
              </a:ext>
            </a:extLst>
          </p:cNvPr>
          <p:cNvSpPr txBox="1">
            <a:spLocks/>
          </p:cNvSpPr>
          <p:nvPr/>
        </p:nvSpPr>
        <p:spPr>
          <a:xfrm>
            <a:off x="599119" y="965569"/>
            <a:ext cx="11005506" cy="78231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</a:pPr>
            <a:r>
              <a:rPr lang="en-GB" sz="2000" b="0" spc="-1" dirty="0">
                <a:latin typeface="Trebuchet MS" panose="020B0703020202090204" pitchFamily="34" charset="0"/>
              </a:rPr>
              <a:t>We have a strong Alumni community working at well-known tech companies including Juniper, Cisco, </a:t>
            </a:r>
            <a:r>
              <a:rPr lang="en-GB" sz="2000" b="0" spc="-1" dirty="0" err="1">
                <a:latin typeface="Trebuchet MS" panose="020B0703020202090204" pitchFamily="34" charset="0"/>
              </a:rPr>
              <a:t>normcyber</a:t>
            </a:r>
            <a:r>
              <a:rPr lang="en-GB" sz="2000" b="0" spc="-1" dirty="0">
                <a:latin typeface="Trebuchet MS" panose="020B0703020202090204" pitchFamily="34" charset="0"/>
              </a:rPr>
              <a:t>, </a:t>
            </a:r>
            <a:r>
              <a:rPr lang="en-GB" sz="2000" b="0" spc="-1" dirty="0" err="1">
                <a:latin typeface="Trebuchet MS" panose="020B0703020202090204" pitchFamily="34" charset="0"/>
              </a:rPr>
              <a:t>Utilita</a:t>
            </a:r>
            <a:r>
              <a:rPr lang="en-GB" sz="2000" b="0" spc="-1" dirty="0">
                <a:latin typeface="Trebuchet MS" panose="020B0703020202090204" pitchFamily="34" charset="0"/>
              </a:rPr>
              <a:t> Energy, Domo Broadcast Systems, </a:t>
            </a:r>
            <a:r>
              <a:rPr lang="en-GB" sz="2000" b="0" spc="-1" dirty="0" err="1">
                <a:latin typeface="Trebuchet MS" panose="020B0703020202090204" pitchFamily="34" charset="0"/>
              </a:rPr>
              <a:t>Edifit</a:t>
            </a:r>
            <a:r>
              <a:rPr lang="en-GB" sz="2000" b="0" spc="-1" dirty="0">
                <a:latin typeface="Trebuchet MS" panose="020B0703020202090204" pitchFamily="34" charset="0"/>
              </a:rPr>
              <a:t>, </a:t>
            </a:r>
            <a:r>
              <a:rPr lang="en-GB" sz="2000" b="0" spc="-1" dirty="0" err="1">
                <a:latin typeface="Trebuchet MS" panose="020B0703020202090204" pitchFamily="34" charset="0"/>
              </a:rPr>
              <a:t>Gamban</a:t>
            </a:r>
            <a:r>
              <a:rPr lang="en-GB" sz="2000" b="0" spc="-1" dirty="0">
                <a:latin typeface="Trebuchet MS" panose="020B0703020202090204" pitchFamily="34" charset="0"/>
              </a:rPr>
              <a:t>, </a:t>
            </a:r>
            <a:r>
              <a:rPr lang="en-GB" sz="2000" b="0" spc="-1" dirty="0" err="1">
                <a:latin typeface="Trebuchet MS" panose="020B0703020202090204" pitchFamily="34" charset="0"/>
              </a:rPr>
              <a:t>Amazaon</a:t>
            </a:r>
            <a:r>
              <a:rPr lang="en-GB" sz="2000" b="0" spc="-1" dirty="0">
                <a:latin typeface="Trebuchet MS" panose="020B0703020202090204" pitchFamily="34" charset="0"/>
              </a:rPr>
              <a:t> AWS, NRC Corporate, 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400" b="0" spc="-1" dirty="0">
              <a:latin typeface="Trebuchet MS" panose="020B0703020202090204" pitchFamily="34" charset="0"/>
            </a:endParaRP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000" b="0" spc="-1" dirty="0">
              <a:latin typeface="Trebuchet MS" panose="020B0703020202090204" pitchFamily="34" charset="0"/>
            </a:endParaRPr>
          </a:p>
          <a:p>
            <a:pPr marL="466385" lvl="1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</a:pPr>
            <a:endParaRPr lang="en-GB" sz="1400" b="0" spc="-1" dirty="0">
              <a:latin typeface="Trebuchet MS" panose="020B0703020202090204" pitchFamily="34" charset="0"/>
            </a:endParaRP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000" b="0" spc="-1" dirty="0">
              <a:latin typeface="Trebuchet MS" panose="020B0703020202090204" pitchFamily="34" charset="0"/>
            </a:endParaRP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2000" b="0" spc="-1" dirty="0">
              <a:latin typeface="Trebuchet MS" panose="020B070302020209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5E4E1-E9D1-67B1-D786-9A5857891F11}"/>
              </a:ext>
            </a:extLst>
          </p:cNvPr>
          <p:cNvSpPr txBox="1"/>
          <p:nvPr/>
        </p:nvSpPr>
        <p:spPr>
          <a:xfrm>
            <a:off x="10174147" y="46298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59DDD4D-EDC0-FD29-E07E-25AEBCA053D1}"/>
              </a:ext>
            </a:extLst>
          </p:cNvPr>
          <p:cNvSpPr txBox="1">
            <a:spLocks/>
          </p:cNvSpPr>
          <p:nvPr/>
        </p:nvSpPr>
        <p:spPr>
          <a:xfrm>
            <a:off x="163336" y="3447324"/>
            <a:ext cx="11691780" cy="7631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800" b="0" spc="-1">
              <a:latin typeface="Trebuchet MS" panose="020B070302020209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51104C-56B1-B5DD-C715-24138B1D59ED}"/>
              </a:ext>
            </a:extLst>
          </p:cNvPr>
          <p:cNvSpPr txBox="1"/>
          <p:nvPr/>
        </p:nvSpPr>
        <p:spPr>
          <a:xfrm>
            <a:off x="4243388" y="56578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EACA0D-8006-11CB-6722-2FA133F5B4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7698" y="1907399"/>
            <a:ext cx="2658784" cy="1583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2688E4-79ED-F3E0-4575-D9E106B68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473" y="3602580"/>
            <a:ext cx="3574007" cy="1340862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C6A76D8-D1BB-BC32-1691-B995957DC60A}"/>
              </a:ext>
            </a:extLst>
          </p:cNvPr>
          <p:cNvSpPr/>
          <p:nvPr/>
        </p:nvSpPr>
        <p:spPr>
          <a:xfrm>
            <a:off x="316455" y="2237446"/>
            <a:ext cx="565328" cy="5590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1270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7960AD7-CD8C-3005-718D-41FA9F0B1C39}"/>
              </a:ext>
            </a:extLst>
          </p:cNvPr>
          <p:cNvSpPr/>
          <p:nvPr/>
        </p:nvSpPr>
        <p:spPr>
          <a:xfrm>
            <a:off x="2921330" y="5820297"/>
            <a:ext cx="565328" cy="559063"/>
          </a:xfrm>
          <a:prstGeom prst="ellipse">
            <a:avLst/>
          </a:prstGeom>
          <a:solidFill>
            <a:schemeClr val="bg1">
              <a:alpha val="68208"/>
            </a:schemeClr>
          </a:solidFill>
          <a:ln>
            <a:noFill/>
          </a:ln>
          <a:effectLst>
            <a:reflection blurRad="1270000" stA="4500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F92F53-B78C-8D3A-2B5E-42E03C2A4858}"/>
              </a:ext>
            </a:extLst>
          </p:cNvPr>
          <p:cNvSpPr txBox="1"/>
          <p:nvPr/>
        </p:nvSpPr>
        <p:spPr>
          <a:xfrm>
            <a:off x="-1200150" y="551497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72D74B5-2D7D-3E52-B609-74FBF39814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45" b="43234"/>
          <a:stretch/>
        </p:blipFill>
        <p:spPr>
          <a:xfrm>
            <a:off x="3715538" y="3462652"/>
            <a:ext cx="4506188" cy="1100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70323B-FEF3-A375-151C-DFD1928AEB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381" y="4861260"/>
            <a:ext cx="3482360" cy="105984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3C6DA56-6F51-0093-44DB-07DDF76BEE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3170" y="1999831"/>
            <a:ext cx="4163029" cy="121638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6A08158-ADDD-4BAB-21DF-11791BB218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89" y="2268851"/>
            <a:ext cx="3574007" cy="23569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7DF53AB-C3AD-9F93-158C-95CAB518B4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2883" y="4605202"/>
            <a:ext cx="2923775" cy="188273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3A78034-22F7-F8DC-BBC9-BA5881C842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72026" y="5222000"/>
            <a:ext cx="5019974" cy="134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1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DejaVu Sans"/>
              </a:rPr>
              <a:t>01  |  Admissions</a:t>
            </a: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487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51ACB-01ED-620E-3305-EACA3B4C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375" y="394461"/>
            <a:ext cx="7082218" cy="1064064"/>
          </a:xfrm>
        </p:spPr>
        <p:txBody>
          <a:bodyPr/>
          <a:lstStyle/>
          <a:p>
            <a:r>
              <a:rPr lang="en-GB" b="1">
                <a:latin typeface="Trebuchet MS" panose="020B0703020202090204" pitchFamily="34" charset="0"/>
              </a:rPr>
              <a:t>Success Stories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79C6D-5DFB-D0E9-8A96-0C76C1B8F742}"/>
              </a:ext>
            </a:extLst>
          </p:cNvPr>
          <p:cNvSpPr txBox="1"/>
          <p:nvPr/>
        </p:nvSpPr>
        <p:spPr>
          <a:xfrm>
            <a:off x="12013949" y="16839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42546DE1-1B16-5EE7-305F-97336C988664}"/>
              </a:ext>
            </a:extLst>
          </p:cNvPr>
          <p:cNvSpPr txBox="1">
            <a:spLocks/>
          </p:cNvSpPr>
          <p:nvPr/>
        </p:nvSpPr>
        <p:spPr>
          <a:xfrm>
            <a:off x="587375" y="1116971"/>
            <a:ext cx="6955941" cy="25152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000" b="0" spc="-1">
                <a:latin typeface="Trebuchet MS" panose="020B0703020202090204" pitchFamily="34" charset="0"/>
              </a:rPr>
              <a:t>Ben Peckham, a graduate cyber security Management (2020)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1600">
                <a:latin typeface="Trebuchet MS" panose="020B0703020202090204" pitchFamily="34" charset="0"/>
              </a:rPr>
              <a:t>“From a technical perspective, everything I needed for a post-grad position was provided through my course. I remember, during my first interview with Juniper, sitting in front of a whiteboard and being asked how I would design a campus network, and we had recently covered this in a lecture. Plus, presentations to the rest of my class really helped as I now present in front of customers.</a:t>
            </a:r>
            <a:r>
              <a:rPr lang="en-GB" sz="2000" b="0" spc="-1">
                <a:latin typeface="Trebuchet MS" panose="020B0703020202090204" pitchFamily="34" charset="0"/>
              </a:rPr>
              <a:t>” </a:t>
            </a:r>
            <a:r>
              <a:rPr lang="en-GB" sz="2000" b="0" spc="-1">
                <a:latin typeface="Trebuchet MS" panose="020B0703020202090204" pitchFamily="34" charset="0"/>
                <a:hlinkClick r:id="rId3"/>
              </a:rPr>
              <a:t>https://www.solent.ac.uk/solent-stories/computing/ben-peckham</a:t>
            </a:r>
            <a:endParaRPr lang="en-GB" sz="2000" b="0" spc="-1">
              <a:latin typeface="Trebuchet MS" panose="020B070302020209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5682E4-D171-B440-33A1-B9050D844E0A}"/>
              </a:ext>
            </a:extLst>
          </p:cNvPr>
          <p:cNvSpPr/>
          <p:nvPr/>
        </p:nvSpPr>
        <p:spPr>
          <a:xfrm>
            <a:off x="11289788" y="170914"/>
            <a:ext cx="565328" cy="559063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rebuchet MS" panose="020B070302020209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872505-9F03-98B1-AB71-51BE48090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717" y="612717"/>
            <a:ext cx="4392735" cy="12960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A8062B0-5BF4-A692-C003-3B6DCB551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867" y="4927388"/>
            <a:ext cx="4002265" cy="1248973"/>
          </a:xfrm>
          <a:prstGeom prst="rect">
            <a:avLst/>
          </a:prstGeom>
        </p:spPr>
      </p:pic>
      <p:sp>
        <p:nvSpPr>
          <p:cNvPr id="2" name="Content Placeholder 9">
            <a:extLst>
              <a:ext uri="{FF2B5EF4-FFF2-40B4-BE49-F238E27FC236}">
                <a16:creationId xmlns:a16="http://schemas.microsoft.com/office/drawing/2014/main" id="{28B9A2B6-2D5D-B3BB-7A9F-D4A76298E1B6}"/>
              </a:ext>
            </a:extLst>
          </p:cNvPr>
          <p:cNvSpPr txBox="1">
            <a:spLocks/>
          </p:cNvSpPr>
          <p:nvPr/>
        </p:nvSpPr>
        <p:spPr>
          <a:xfrm>
            <a:off x="580404" y="4255847"/>
            <a:ext cx="11389968" cy="56953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z="2000" b="0" spc="-1">
                <a:latin typeface="Trebuchet MS" panose="020B070302020209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Students won </a:t>
            </a:r>
            <a:r>
              <a:rPr lang="en-GB" sz="2000" b="0" spc="-1">
                <a:latin typeface="Trebuchet MS" panose="020B0703020202090204" pitchFamily="34" charset="0"/>
              </a:rPr>
              <a:t>first place in the Royal </a:t>
            </a:r>
            <a:r>
              <a:rPr lang="en-GB" sz="2000" b="0" spc="-1" err="1">
                <a:latin typeface="Trebuchet MS" panose="020B0703020202090204" pitchFamily="34" charset="0"/>
              </a:rPr>
              <a:t>Hackaway</a:t>
            </a:r>
            <a:r>
              <a:rPr lang="en-GB" sz="2000" b="0" spc="-1">
                <a:latin typeface="Trebuchet MS" panose="020B0703020202090204" pitchFamily="34" charset="0"/>
              </a:rPr>
              <a:t> Hackathon (2021) </a:t>
            </a:r>
            <a:r>
              <a:rPr lang="en-GB" sz="1200" b="0" spc="-1">
                <a:latin typeface="Trebuchet MS" panose="020B0703020202090204" pitchFamily="34" charset="0"/>
                <a:hlinkClick r:id="rId6"/>
              </a:rPr>
              <a:t>https://www.solent.ac.uk/news/solent-students-win-first-place-at-royal-hackaway</a:t>
            </a:r>
            <a:endParaRPr lang="en-GB" sz="2000" b="0" spc="-1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205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8737A1-6D04-4269-5AE5-FA51F897BA98}"/>
              </a:ext>
            </a:extLst>
          </p:cNvPr>
          <p:cNvSpPr txBox="1"/>
          <p:nvPr/>
        </p:nvSpPr>
        <p:spPr>
          <a:xfrm>
            <a:off x="6678828" y="804585"/>
            <a:ext cx="4492020" cy="5586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auto"/>
            <a:r>
              <a:rPr lang="en-GB" sz="1700" dirty="0">
                <a:solidFill>
                  <a:schemeClr val="bg1"/>
                </a:solidFill>
                <a:latin typeface="Trebuchet MS" panose="020B0603020202020204" pitchFamily="34" charset="0"/>
              </a:rPr>
              <a:t>L3Harris Technologies</a:t>
            </a:r>
            <a:br>
              <a:rPr lang="en-GB" sz="17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1700" dirty="0">
                <a:solidFill>
                  <a:schemeClr val="bg1"/>
                </a:solidFill>
                <a:latin typeface="Trebuchet MS" panose="020B0603020202020204" pitchFamily="34" charset="0"/>
              </a:rPr>
              <a:t>Clevertouch Marketing</a:t>
            </a:r>
            <a:br>
              <a:rPr lang="en-GB" sz="17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1700" dirty="0" err="1">
                <a:solidFill>
                  <a:schemeClr val="bg1"/>
                </a:solidFill>
                <a:latin typeface="Trebuchet MS" panose="020B0603020202020204" pitchFamily="34" charset="0"/>
              </a:rPr>
              <a:t>VaynerMedia</a:t>
            </a:r>
            <a:br>
              <a:rPr lang="en-GB" sz="17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Bold Insight UK</a:t>
            </a:r>
            <a:br>
              <a:rPr lang="en-GB" sz="17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Adidas</a:t>
            </a:r>
            <a:br>
              <a:rPr lang="en-GB" sz="17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1700" dirty="0" err="1">
                <a:solidFill>
                  <a:schemeClr val="bg1"/>
                </a:solidFill>
                <a:latin typeface="Trebuchet MS" panose="020B0603020202020204" pitchFamily="34" charset="0"/>
              </a:rPr>
              <a:t>Utilita</a:t>
            </a:r>
            <a:r>
              <a:rPr lang="en-GB" sz="1700" dirty="0">
                <a:solidFill>
                  <a:schemeClr val="bg1"/>
                </a:solidFill>
                <a:latin typeface="Trebuchet MS" panose="020B0603020202020204" pitchFamily="34" charset="0"/>
              </a:rPr>
              <a:t> Energy</a:t>
            </a:r>
            <a:br>
              <a:rPr lang="en-GB" sz="1700" dirty="0">
                <a:solidFill>
                  <a:schemeClr val="bg1"/>
                </a:solidFill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Ocean Infinity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JP Morgan Chase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Fresh Relevance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Monzo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Hampshire County Council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PlayPal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Spyrosoft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Blue Frontier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IBM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Ordnance Survey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Virgin Media O2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Dyson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Steadfast Collective 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McKenzie Intelligence Services Ltd</a:t>
            </a:r>
            <a:b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</a:br>
            <a:r>
              <a:rPr lang="en-GB" sz="1700" b="0" i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Pulselive</a:t>
            </a:r>
            <a:r>
              <a:rPr lang="en-GB" sz="17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 - A Sony Sports Company </a:t>
            </a:r>
            <a:r>
              <a:rPr lang="en-GB" sz="1700" b="0" i="0" dirty="0" err="1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Pulselive</a:t>
            </a:r>
            <a:endParaRPr lang="en-GB" sz="1700" b="1" i="0" dirty="0">
              <a:solidFill>
                <a:schemeClr val="bg1"/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1FB85-09C2-AE32-A9AA-D471B9189049}"/>
              </a:ext>
            </a:extLst>
          </p:cNvPr>
          <p:cNvSpPr txBox="1"/>
          <p:nvPr/>
        </p:nvSpPr>
        <p:spPr>
          <a:xfrm>
            <a:off x="6678828" y="109641"/>
            <a:ext cx="4642993" cy="6949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GB" sz="3600" dirty="0">
                <a:solidFill>
                  <a:schemeClr val="bg1"/>
                </a:solidFill>
                <a:latin typeface="Trebuchet MS" panose="020B0603020202020204" pitchFamily="34" charset="0"/>
              </a:rPr>
              <a:t>Graduate Destinations</a:t>
            </a:r>
          </a:p>
        </p:txBody>
      </p:sp>
      <p:pic>
        <p:nvPicPr>
          <p:cNvPr id="6" name="Picture 5" descr="A picture containing text, sky, sign, outdoor&#10;&#10;Description automatically generated">
            <a:extLst>
              <a:ext uri="{FF2B5EF4-FFF2-40B4-BE49-F238E27FC236}">
                <a16:creationId xmlns:a16="http://schemas.microsoft.com/office/drawing/2014/main" id="{1783C01E-9DED-B5A4-422B-EFCCDCE553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5857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672909-720A-897D-822B-42C56EB3DB98}"/>
              </a:ext>
            </a:extLst>
          </p:cNvPr>
          <p:cNvSpPr txBox="1"/>
          <p:nvPr/>
        </p:nvSpPr>
        <p:spPr>
          <a:xfrm>
            <a:off x="7065818" y="6602438"/>
            <a:ext cx="5074228" cy="229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  <a:spcAft>
                <a:spcPts val="800"/>
              </a:spcAft>
            </a:pPr>
            <a:r>
              <a:rPr lang="en-GB" sz="900">
                <a:solidFill>
                  <a:schemeClr val="bg1"/>
                </a:solidFill>
                <a:effectLst/>
                <a:latin typeface="Trebuchet MS" panose="020B06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Derived from LinkedIn search of computing subject group graduates 24/3/023</a:t>
            </a:r>
          </a:p>
        </p:txBody>
      </p:sp>
    </p:spTree>
    <p:extLst>
      <p:ext uri="{BB962C8B-B14F-4D97-AF65-F5344CB8AC3E}">
        <p14:creationId xmlns:p14="http://schemas.microsoft.com/office/powerpoint/2010/main" val="204937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Microsoft YaHei"/>
              </a:rPr>
              <a:t>10  |  Further Guidance</a:t>
            </a: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2810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04200EE-4636-0231-9AA8-15781F0270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9" b="6672"/>
          <a:stretch/>
        </p:blipFill>
        <p:spPr>
          <a:xfrm>
            <a:off x="0" y="-1"/>
            <a:ext cx="12214339" cy="66112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DFEDCF-00FF-17D9-8910-3F0EF7663856}"/>
              </a:ext>
            </a:extLst>
          </p:cNvPr>
          <p:cNvSpPr txBox="1"/>
          <p:nvPr/>
        </p:nvSpPr>
        <p:spPr>
          <a:xfrm>
            <a:off x="206724" y="6426555"/>
            <a:ext cx="856280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https://qa.solent.ac.uk/centres/courses/bsc-hons-computing-with-foundation-year/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77951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">
            <a:extLst>
              <a:ext uri="{FF2B5EF4-FFF2-40B4-BE49-F238E27FC236}">
                <a16:creationId xmlns:a16="http://schemas.microsoft.com/office/drawing/2014/main" id="{AD32B0EF-5510-CC53-638E-DE6C4E8E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9361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F0B7EF4-699D-0C45-86DD-3399CCBF3FF0}"/>
              </a:ext>
            </a:extLst>
          </p:cNvPr>
          <p:cNvSpPr/>
          <p:nvPr/>
        </p:nvSpPr>
        <p:spPr>
          <a:xfrm>
            <a:off x="230354" y="6518031"/>
            <a:ext cx="64752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https://www.solent.ac.uk/courses/undergraduate/computing-bsc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93764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">
            <a:extLst>
              <a:ext uri="{FF2B5EF4-FFF2-40B4-BE49-F238E27FC236}">
                <a16:creationId xmlns:a16="http://schemas.microsoft.com/office/drawing/2014/main" id="{5080D22F-3443-AA8C-6889-D1678B144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379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7F2B0C-5088-F444-BC67-F6A89026EB4E}"/>
              </a:ext>
            </a:extLst>
          </p:cNvPr>
          <p:cNvSpPr/>
          <p:nvPr/>
        </p:nvSpPr>
        <p:spPr>
          <a:xfrm>
            <a:off x="95384" y="6462563"/>
            <a:ext cx="7950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https://www.solent.ac.uk/courses/undergraduate/software-engineering-bsc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2906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">
            <a:extLst>
              <a:ext uri="{FF2B5EF4-FFF2-40B4-BE49-F238E27FC236}">
                <a16:creationId xmlns:a16="http://schemas.microsoft.com/office/drawing/2014/main" id="{2E73ECD8-9FB3-3575-9711-DEFBF42E8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3338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59190F4-E64D-3E48-9072-1093232EB0CB}"/>
              </a:ext>
            </a:extLst>
          </p:cNvPr>
          <p:cNvSpPr/>
          <p:nvPr/>
        </p:nvSpPr>
        <p:spPr>
          <a:xfrm>
            <a:off x="369115" y="6487914"/>
            <a:ext cx="792582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400" dirty="0">
                <a:hlinkClick r:id="rId3"/>
              </a:rPr>
              <a:t>https://www.solent.ac.uk/courses/undergraduate/computer-systems-and-networks-engineering-bsc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15610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ebsite">
            <a:extLst>
              <a:ext uri="{FF2B5EF4-FFF2-40B4-BE49-F238E27FC236}">
                <a16:creationId xmlns:a16="http://schemas.microsoft.com/office/drawing/2014/main" id="{367394FA-535E-21D3-E597-79F8E1870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8970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36D17D0-432F-4E43-BBBD-EEA3E91DC2D9}"/>
              </a:ext>
            </a:extLst>
          </p:cNvPr>
          <p:cNvSpPr/>
          <p:nvPr/>
        </p:nvSpPr>
        <p:spPr>
          <a:xfrm>
            <a:off x="191580" y="6488668"/>
            <a:ext cx="1089795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https://www.solent.ac.uk/courses/</a:t>
            </a:r>
            <a:r>
              <a:rPr lang="en-GB" sz="1400" dirty="0">
                <a:hlinkClick r:id="rId3"/>
              </a:rPr>
              <a:t>undergraduate</a:t>
            </a:r>
            <a:r>
              <a:rPr lang="en-GB" dirty="0">
                <a:hlinkClick r:id="rId3"/>
              </a:rPr>
              <a:t>/cyber-security-management-bsc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598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F8EF93-1FE2-8C45-E22A-2CF56B12585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6225" y="6354763"/>
            <a:ext cx="485775" cy="365125"/>
          </a:xfrm>
        </p:spPr>
        <p:txBody>
          <a:bodyPr/>
          <a:lstStyle/>
          <a:p>
            <a:fld id="{16D0A9BB-1D61-0445-B952-3DFCBBABB9CC}" type="slidenum">
              <a:rPr lang="en-US" smtClean="0"/>
              <a:t>38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6B4C2F-9EA1-CEF5-5BB3-C0B57BFA8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6" y="7393"/>
            <a:ext cx="12192000" cy="65299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1221D3-1EC6-4647-D3E5-32650043AAEB}"/>
              </a:ext>
            </a:extLst>
          </p:cNvPr>
          <p:cNvSpPr txBox="1"/>
          <p:nvPr/>
        </p:nvSpPr>
        <p:spPr>
          <a:xfrm>
            <a:off x="131163" y="6443941"/>
            <a:ext cx="907779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https://www.solent.ac.uk/courses/undergraduate/ug-course-hnc-data-analyst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9185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0EAE195-C4ED-0738-56F9-67F0E1B8F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17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ED99A3-DDAC-0E85-D1D9-3A4C82A1F769}"/>
              </a:ext>
            </a:extLst>
          </p:cNvPr>
          <p:cNvSpPr txBox="1"/>
          <p:nvPr/>
        </p:nvSpPr>
        <p:spPr>
          <a:xfrm>
            <a:off x="237967" y="6444758"/>
            <a:ext cx="893601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https://www.solent.ac.uk/courses/undergraduate/ug-course-hnc-network-engineer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3590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51ACB-01ED-620E-3305-EACA3B4CF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 | Admissions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0E07D8-16CC-2CE1-5F1B-27D6E89EB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3529" y="643966"/>
            <a:ext cx="3923667" cy="535158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GB" sz="1800" b="1" strike="noStrike" spc="-1">
                <a:solidFill>
                  <a:srgbClr val="E30613"/>
                </a:solidFill>
                <a:latin typeface="Arial"/>
                <a:ea typeface="DejaVu Sans"/>
              </a:rPr>
              <a:t>Academic Merit Scholarship</a:t>
            </a:r>
            <a:endParaRPr lang="en-GB" sz="1800" b="0" strike="noStrike" spc="-1">
              <a:latin typeface="Arial"/>
            </a:endParaRPr>
          </a:p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Be rewarded for excellence</a:t>
            </a:r>
          </a:p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spc="-1">
                <a:solidFill>
                  <a:srgbClr val="000000"/>
                </a:solidFill>
                <a:latin typeface="Arial"/>
              </a:rPr>
              <a:t>Scholarships for undergraduate, postgraduate, international, BAME, direct entrants, etc.</a:t>
            </a:r>
          </a:p>
          <a:p>
            <a:pPr marL="343080" indent="-34272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GB" sz="1800" spc="-1">
                <a:solidFill>
                  <a:srgbClr val="000000"/>
                </a:solidFill>
                <a:latin typeface="Arial"/>
              </a:rPr>
              <a:t>Example: Undergraduate Academic Merit Scholarship</a:t>
            </a:r>
            <a:endParaRPr lang="en-GB" sz="1800" b="0" strike="noStrike" spc="-1">
              <a:latin typeface="Arial"/>
            </a:endParaRPr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2C0AA2-CBC0-A0E2-C361-8A3DEB209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Computing Course Talks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95E1DA-0055-D615-A9AE-878241E7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F5EC01F-9005-5E51-B8CF-EF51F68123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6551" y="1250108"/>
            <a:ext cx="5310061" cy="411806"/>
          </a:xfrm>
        </p:spPr>
        <p:txBody>
          <a:bodyPr/>
          <a:lstStyle/>
          <a:p>
            <a:r>
              <a:rPr lang="en-GB" dirty="0"/>
              <a:t>Scholarships and Bursaries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C44D5B9C-71D4-C32A-4306-09F89DF9A7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04" y="2016228"/>
            <a:ext cx="7030431" cy="30770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E2BDBF-D3E2-787D-FA6E-BE59E2F6744F}"/>
              </a:ext>
            </a:extLst>
          </p:cNvPr>
          <p:cNvSpPr txBox="1"/>
          <p:nvPr/>
        </p:nvSpPr>
        <p:spPr>
          <a:xfrm>
            <a:off x="5436870" y="5401430"/>
            <a:ext cx="63003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solent.ac.uk/finance/grants-bursaries-scholarships/scholarships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86002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440B18F-33E3-9859-C460-05ACA3246D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788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632C1F-F074-1AC3-AC6E-01C1EBD60CDD}"/>
              </a:ext>
            </a:extLst>
          </p:cNvPr>
          <p:cNvSpPr txBox="1"/>
          <p:nvPr/>
        </p:nvSpPr>
        <p:spPr>
          <a:xfrm>
            <a:off x="226726" y="6290713"/>
            <a:ext cx="944942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https://www.solent.ac.uk/courses/undergraduate/ug-course-hnc-cyber-security-technologist</a:t>
            </a: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4083174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5ED499-E2DA-0EDC-0893-751DD5A927C7}"/>
              </a:ext>
            </a:extLst>
          </p:cNvPr>
          <p:cNvSpPr/>
          <p:nvPr/>
        </p:nvSpPr>
        <p:spPr>
          <a:xfrm>
            <a:off x="587375" y="3429000"/>
            <a:ext cx="11017250" cy="2771775"/>
          </a:xfrm>
          <a:prstGeom prst="rect">
            <a:avLst/>
          </a:prstGeom>
          <a:solidFill>
            <a:srgbClr val="1D2136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3F8E36-81D6-0EE3-B53D-4A0E6DA47C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D6F3542-428A-BCD5-25C6-84E6581DBF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3657713"/>
            <a:ext cx="8093551" cy="353291"/>
          </a:xfrm>
        </p:spPr>
        <p:txBody>
          <a:bodyPr/>
          <a:lstStyle/>
          <a:p>
            <a:r>
              <a:rPr lang="en-GB" dirty="0"/>
              <a:t>Contact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DCB889-8499-1372-06BF-619954E526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34287" y="4352958"/>
            <a:ext cx="3364652" cy="2084146"/>
          </a:xfrm>
        </p:spPr>
        <p:txBody>
          <a:bodyPr/>
          <a:lstStyle/>
          <a:p>
            <a:r>
              <a:rPr lang="en-GB" b="1" i="0" dirty="0" err="1">
                <a:solidFill>
                  <a:srgbClr val="FFFFFF"/>
                </a:solidFill>
                <a:effectLst/>
              </a:rPr>
              <a:t>Drishty</a:t>
            </a:r>
            <a:r>
              <a:rPr lang="en-GB" b="1" i="0" dirty="0">
                <a:solidFill>
                  <a:srgbClr val="FFFFFF"/>
                </a:solidFill>
                <a:effectLst/>
              </a:rPr>
              <a:t> </a:t>
            </a:r>
            <a:r>
              <a:rPr lang="en-GB" b="1" i="0" dirty="0" err="1">
                <a:solidFill>
                  <a:srgbClr val="FFFFFF"/>
                </a:solidFill>
                <a:effectLst/>
              </a:rPr>
              <a:t>Sobnath</a:t>
            </a:r>
            <a:r>
              <a:rPr lang="en-GB" b="1" dirty="0"/>
              <a:t>- Course leader for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BSc (Hons) Computing</a:t>
            </a:r>
            <a:br>
              <a:rPr lang="en-GB" dirty="0"/>
            </a:br>
            <a:r>
              <a:rPr lang="en-GB" dirty="0"/>
              <a:t>BSc (Hons) Software Engineering</a:t>
            </a:r>
          </a:p>
          <a:p>
            <a:r>
              <a:rPr lang="en-GB" dirty="0"/>
              <a:t>drishty.sobnath@solent.ac.uk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578A9A0-E96D-9DD7-9965-653628BEB9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83249" y="4352958"/>
            <a:ext cx="3721376" cy="2408611"/>
          </a:xfrm>
        </p:spPr>
        <p:txBody>
          <a:bodyPr/>
          <a:lstStyle/>
          <a:p>
            <a:r>
              <a:rPr lang="en-GB" b="1" dirty="0"/>
              <a:t>Shakeel Ahmad - Course leader for </a:t>
            </a:r>
          </a:p>
          <a:p>
            <a:r>
              <a:rPr lang="en-GB" dirty="0"/>
              <a:t>BSc (Hons) Cyber Security Management</a:t>
            </a:r>
            <a:br>
              <a:rPr lang="en-GB" dirty="0"/>
            </a:br>
            <a:r>
              <a:rPr lang="en-GB" dirty="0"/>
              <a:t>BSc (Hons) Computer Systems and Network Engineering</a:t>
            </a:r>
          </a:p>
          <a:p>
            <a:r>
              <a:rPr lang="en-GB" dirty="0"/>
              <a:t>shakeel.ahmad@solent.ac.uk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52929210-C32D-F30D-990F-55F0FE901F72}"/>
              </a:ext>
            </a:extLst>
          </p:cNvPr>
          <p:cNvSpPr txBox="1">
            <a:spLocks/>
          </p:cNvSpPr>
          <p:nvPr/>
        </p:nvSpPr>
        <p:spPr>
          <a:xfrm>
            <a:off x="744832" y="4352958"/>
            <a:ext cx="3148742" cy="198540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1800" kern="1200" spc="-20" baseline="0" noProof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None/>
              <a:defRPr lang="en-GB" sz="1800" kern="1200" spc="-2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Martin Reid - Course leader for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Computing Foundation</a:t>
            </a:r>
            <a:br>
              <a:rPr lang="en-GB" dirty="0"/>
            </a:br>
            <a:br>
              <a:rPr lang="en-GB" dirty="0"/>
            </a:br>
            <a:br>
              <a:rPr lang="en-GB" dirty="0"/>
            </a:br>
            <a:r>
              <a:rPr lang="en-GB" dirty="0"/>
              <a:t>martin.reid@solent.ac.uk</a:t>
            </a:r>
          </a:p>
        </p:txBody>
      </p:sp>
    </p:spTree>
    <p:extLst>
      <p:ext uri="{BB962C8B-B14F-4D97-AF65-F5344CB8AC3E}">
        <p14:creationId xmlns:p14="http://schemas.microsoft.com/office/powerpoint/2010/main" val="4074137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DejaVu Sans"/>
              </a:rPr>
              <a:t>02  |  Teaching and Learning</a:t>
            </a: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72963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2C0AA2-CBC0-A0E2-C361-8A3DEB2090A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54775"/>
            <a:ext cx="4114800" cy="190500"/>
          </a:xfrm>
        </p:spPr>
        <p:txBody>
          <a:bodyPr/>
          <a:lstStyle/>
          <a:p>
            <a:r>
              <a:rPr lang="en-GB">
                <a:latin typeface="Trebuchet MS" panose="020B0703020202090204" pitchFamily="34" charset="0"/>
              </a:rPr>
              <a:t>Computing Course Talks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595E1DA-0055-D615-A9AE-878241E711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06225" y="6354763"/>
            <a:ext cx="485775" cy="365125"/>
          </a:xfrm>
        </p:spPr>
        <p:txBody>
          <a:bodyPr/>
          <a:lstStyle/>
          <a:p>
            <a:fld id="{4740549F-F38D-43A2-B780-492AA5F1A2EE}" type="slidenum">
              <a:rPr lang="en-GB" smtClean="0">
                <a:latin typeface="Trebuchet MS" panose="020B0703020202090204" pitchFamily="34" charset="0"/>
              </a:rPr>
              <a:pPr/>
              <a:t>6</a:t>
            </a:fld>
            <a:endParaRPr lang="en-GB">
              <a:latin typeface="Trebuchet MS" panose="020B0703020202090204" pitchFamily="34" charset="0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B1C109F-4EF6-0336-0C12-FD7B2BAC5D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375" y="355600"/>
            <a:ext cx="9015413" cy="1065213"/>
          </a:xfrm>
        </p:spPr>
        <p:txBody>
          <a:bodyPr/>
          <a:lstStyle/>
          <a:p>
            <a:r>
              <a:rPr lang="en-GB" b="1">
                <a:latin typeface="Trebuchet MS" panose="020B0703020202090204" pitchFamily="34" charset="0"/>
              </a:rPr>
              <a:t>Our Teaching &amp; Learning Approaches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779C6D-5DFB-D0E9-8A96-0C76C1B8F742}"/>
              </a:ext>
            </a:extLst>
          </p:cNvPr>
          <p:cNvSpPr txBox="1"/>
          <p:nvPr/>
        </p:nvSpPr>
        <p:spPr>
          <a:xfrm>
            <a:off x="12013949" y="168394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42546DE1-1B16-5EE7-305F-97336C988664}"/>
              </a:ext>
            </a:extLst>
          </p:cNvPr>
          <p:cNvSpPr txBox="1">
            <a:spLocks/>
          </p:cNvSpPr>
          <p:nvPr/>
        </p:nvSpPr>
        <p:spPr>
          <a:xfrm>
            <a:off x="587375" y="1117044"/>
            <a:ext cx="7055741" cy="523771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b="0" spc="-100" dirty="0">
                <a:latin typeface="Trebuchet MS"/>
              </a:rPr>
              <a:t>Staff are highly qualified both academically &amp; professionally including </a:t>
            </a:r>
            <a:r>
              <a:rPr lang="en-GB" spc="-100" dirty="0">
                <a:latin typeface="Trebuchet MS"/>
              </a:rPr>
              <a:t>cisco certified trainers</a:t>
            </a:r>
            <a:r>
              <a:rPr lang="en-GB" b="0" spc="-100" dirty="0">
                <a:latin typeface="Trebuchet MS"/>
              </a:rPr>
              <a:t>.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b="0" spc="-100" dirty="0">
                <a:latin typeface="Trebuchet MS"/>
              </a:rPr>
              <a:t>Most of the teaching takes place in </a:t>
            </a:r>
            <a:r>
              <a:rPr lang="en-GB" spc="-100" dirty="0">
                <a:latin typeface="Trebuchet MS"/>
              </a:rPr>
              <a:t>small groups </a:t>
            </a:r>
            <a:r>
              <a:rPr lang="en-GB" b="0" spc="-100" dirty="0">
                <a:latin typeface="Trebuchet MS"/>
              </a:rPr>
              <a:t>in Computer labs to get </a:t>
            </a:r>
            <a:r>
              <a:rPr lang="en-GB" spc="-100" dirty="0">
                <a:latin typeface="Trebuchet MS"/>
              </a:rPr>
              <a:t>hands-on practical skills</a:t>
            </a:r>
            <a:r>
              <a:rPr lang="en-GB" b="0" spc="-100" dirty="0">
                <a:latin typeface="Trebuchet MS"/>
              </a:rPr>
              <a:t>.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b="0" spc="-100" dirty="0">
                <a:latin typeface="Trebuchet MS"/>
              </a:rPr>
              <a:t>Teaching in small groups allows ample of </a:t>
            </a:r>
            <a:r>
              <a:rPr lang="en-GB" spc="-100" dirty="0">
                <a:latin typeface="Trebuchet MS"/>
              </a:rPr>
              <a:t>opportunities to get individual support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spc="-100" dirty="0">
                <a:latin typeface="Trebuchet MS"/>
              </a:rPr>
              <a:t>Student-centric </a:t>
            </a:r>
            <a:r>
              <a:rPr lang="en-GB" b="0" spc="-100" dirty="0">
                <a:latin typeface="Trebuchet MS"/>
              </a:rPr>
              <a:t>problem-based </a:t>
            </a:r>
            <a:r>
              <a:rPr lang="en-GB" spc="-100" dirty="0">
                <a:latin typeface="Trebuchet MS"/>
              </a:rPr>
              <a:t>active-learning methods</a:t>
            </a:r>
          </a:p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GB" b="0" spc="-100" dirty="0">
                <a:latin typeface="Trebuchet MS"/>
              </a:rPr>
              <a:t>Assessment methods include </a:t>
            </a:r>
            <a:r>
              <a:rPr lang="en-GB" spc="-100" dirty="0">
                <a:latin typeface="Trebuchet MS"/>
              </a:rPr>
              <a:t>mini projects</a:t>
            </a:r>
            <a:r>
              <a:rPr lang="en-GB" b="0" spc="-100" dirty="0">
                <a:latin typeface="Trebuchet MS"/>
              </a:rPr>
              <a:t>, </a:t>
            </a:r>
            <a:r>
              <a:rPr lang="en-GB" spc="-100" dirty="0">
                <a:latin typeface="Trebuchet MS"/>
              </a:rPr>
              <a:t>practical tests, technical reports, group assignments, &amp; presentations </a:t>
            </a:r>
            <a:r>
              <a:rPr lang="en-GB" b="0" spc="-100" dirty="0">
                <a:latin typeface="Trebuchet MS"/>
              </a:rPr>
              <a:t>- </a:t>
            </a:r>
            <a:r>
              <a:rPr lang="en-GB" spc="-100" dirty="0">
                <a:latin typeface="Trebuchet MS"/>
              </a:rPr>
              <a:t>no formal exam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95E4E1-E9D1-67B1-D786-9A5857891F11}"/>
              </a:ext>
            </a:extLst>
          </p:cNvPr>
          <p:cNvSpPr txBox="1"/>
          <p:nvPr/>
        </p:nvSpPr>
        <p:spPr>
          <a:xfrm>
            <a:off x="10174147" y="462987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>
              <a:latin typeface="Trebuchet MS" panose="020B0703020202090204" pitchFamily="34" charset="0"/>
            </a:endParaRPr>
          </a:p>
        </p:txBody>
      </p:sp>
      <p:sp>
        <p:nvSpPr>
          <p:cNvPr id="19" name="Content Placeholder 9">
            <a:extLst>
              <a:ext uri="{FF2B5EF4-FFF2-40B4-BE49-F238E27FC236}">
                <a16:creationId xmlns:a16="http://schemas.microsoft.com/office/drawing/2014/main" id="{359DDD4D-EDC0-FD29-E07E-25AEBCA053D1}"/>
              </a:ext>
            </a:extLst>
          </p:cNvPr>
          <p:cNvSpPr txBox="1">
            <a:spLocks/>
          </p:cNvSpPr>
          <p:nvPr/>
        </p:nvSpPr>
        <p:spPr>
          <a:xfrm>
            <a:off x="163336" y="3447324"/>
            <a:ext cx="11691780" cy="76312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lang="en-GB" sz="2400" b="1" kern="1200" spc="-20" baseline="0" noProof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lang="en-GB" sz="1800" kern="1200" spc="-20" noProof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Clr>
                <a:schemeClr val="accent1"/>
              </a:buClr>
              <a:buSzPct val="105000"/>
              <a:buFont typeface="Arial" panose="020B0604020202020204" pitchFamily="34" charset="0"/>
              <a:buChar char="•"/>
              <a:defRPr sz="1800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400"/>
              </a:spcAft>
              <a:buFontTx/>
              <a:buNone/>
              <a:defRPr sz="2400" b="1" kern="1200" spc="-2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6385" indent="-285750">
              <a:lnSpc>
                <a:spcPct val="100000"/>
              </a:lnSpc>
              <a:spcBef>
                <a:spcPts val="1103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GB" sz="1800" b="0" spc="-1">
              <a:latin typeface="Trebuchet MS" panose="020B0703020202090204" pitchFamily="34" charset="0"/>
            </a:endParaRPr>
          </a:p>
        </p:txBody>
      </p:sp>
      <p:pic>
        <p:nvPicPr>
          <p:cNvPr id="18" name="Picture 3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3C4D49A5-4E0B-2CC4-53E1-24950CA32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430" y="1272116"/>
            <a:ext cx="4212000" cy="183017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191402-FD5F-3724-CCC6-9CF977B746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720" y="3303371"/>
            <a:ext cx="4273710" cy="240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25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2070-7D6B-A206-0B18-54144275C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1" y="1436766"/>
            <a:ext cx="11180828" cy="1199236"/>
          </a:xfrm>
        </p:spPr>
        <p:txBody>
          <a:bodyPr/>
          <a:lstStyle/>
          <a:p>
            <a:r>
              <a:rPr lang="en-GB" sz="5400" b="0" strike="noStrike" spc="-1" dirty="0">
                <a:solidFill>
                  <a:srgbClr val="FFFFFF"/>
                </a:solidFill>
                <a:latin typeface="Trebuchet MS"/>
                <a:ea typeface="DejaVu Sans"/>
              </a:rPr>
              <a:t>03  |  Employability</a:t>
            </a: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br>
              <a:rPr lang="en-GB" sz="5400" b="0" strike="noStrike" spc="-1" dirty="0">
                <a:latin typeface="Aria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9134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1928" y="934985"/>
            <a:ext cx="10415365" cy="492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32">
              <a:lnSpc>
                <a:spcPct val="115000"/>
              </a:lnSpc>
            </a:pPr>
            <a:r>
              <a:rPr lang="en-US" sz="5333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“As demand for digital skills outstrips supply </a:t>
            </a:r>
            <a:r>
              <a:rPr lang="en-US" sz="5333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[</a:t>
            </a:r>
            <a:r>
              <a:rPr lang="is-IS" sz="5333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…] </a:t>
            </a:r>
            <a:r>
              <a:rPr lang="en-US" sz="5333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(particularly in high level roles such as developers).</a:t>
            </a:r>
            <a:r>
              <a:rPr lang="en-US" sz="5333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”</a:t>
            </a:r>
            <a:br>
              <a:rPr lang="en-US" sz="320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endParaRPr lang="en-US" sz="320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609632" algn="r"/>
            <a:r>
              <a:rPr lang="en-US" sz="3201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(HM GOVERNMENT 2016, p3)</a:t>
            </a:r>
            <a:endParaRPr lang="en-US" sz="320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6342" y="6464442"/>
            <a:ext cx="1182727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DIGITAL SKILLS for the UK ECONOMY </a:t>
            </a:r>
            <a:r>
              <a:rPr lang="en-US" sz="11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  <a:hlinkClick r:id="rId2"/>
              </a:rPr>
              <a:t>https://assets.publishing.service.gov.uk/government/uploads/system/uploads/attachment_data/file/492889/DCMSDigitalSkillsReportJan2016.pdf</a:t>
            </a:r>
            <a:r>
              <a:rPr lang="en-US" sz="11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0690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71928" y="934985"/>
            <a:ext cx="10415365" cy="492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632">
              <a:lnSpc>
                <a:spcPct val="115000"/>
              </a:lnSpc>
            </a:pPr>
            <a:r>
              <a:rPr lang="en-US" sz="5333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“As demand for digital skills outstrips </a:t>
            </a:r>
            <a:r>
              <a:rPr lang="en-GB" sz="5333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supply</a:t>
            </a:r>
            <a:r>
              <a:rPr lang="en-US" sz="5333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5333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[</a:t>
            </a:r>
            <a:r>
              <a:rPr lang="is-IS" sz="5333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…] </a:t>
            </a:r>
            <a:r>
              <a:rPr lang="en-US" sz="5333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(particularly in high level roles such as developers).</a:t>
            </a:r>
            <a:r>
              <a:rPr lang="en-US" sz="5333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”</a:t>
            </a:r>
            <a:br>
              <a:rPr lang="en-US" sz="320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endParaRPr lang="en-US" sz="3201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marL="609632" algn="r"/>
            <a:r>
              <a:rPr lang="en-US" sz="3201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(HM GOVERNMENT 2016, p3)</a:t>
            </a:r>
            <a:endParaRPr lang="en-US" sz="3201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2661" y="6450267"/>
            <a:ext cx="1130790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DIGITAL SKILLS for the UK ECONOMY </a:t>
            </a:r>
            <a:r>
              <a:rPr lang="en-US" sz="105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  <a:hlinkClick r:id="rId3"/>
              </a:rPr>
              <a:t>https://assets.publishing.service.gov.uk/government/uploads/system/uploads/attachment_data/file/492889/DCMSDigitalSkillsReportJan2016.pdf</a:t>
            </a:r>
            <a:r>
              <a:rPr lang="en-US" sz="105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78E427B-D9F9-DDB8-3FEC-9CB11B595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48BCB4-9216-E3B6-A491-FBCD0249E807}"/>
              </a:ext>
            </a:extLst>
          </p:cNvPr>
          <p:cNvGrpSpPr/>
          <p:nvPr/>
        </p:nvGrpSpPr>
        <p:grpSpPr>
          <a:xfrm>
            <a:off x="1948042" y="346609"/>
            <a:ext cx="7105291" cy="5653816"/>
            <a:chOff x="1676400" y="129396"/>
            <a:chExt cx="7105291" cy="5653816"/>
          </a:xfrm>
        </p:grpSpPr>
        <p:pic>
          <p:nvPicPr>
            <p:cNvPr id="6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E821CAD3-F803-6019-482B-40005750F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79744"/>
            <a:stretch/>
          </p:blipFill>
          <p:spPr>
            <a:xfrm>
              <a:off x="1676400" y="228600"/>
              <a:ext cx="3492500" cy="1275959"/>
            </a:xfrm>
            <a:prstGeom prst="rect">
              <a:avLst/>
            </a:prstGeom>
          </p:spPr>
        </p:pic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60C5AF07-1462-56DA-99C6-C2895C649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6086" r="28120" b="9481"/>
            <a:stretch/>
          </p:blipFill>
          <p:spPr>
            <a:xfrm>
              <a:off x="4062467" y="129396"/>
              <a:ext cx="4719224" cy="5653816"/>
            </a:xfrm>
            <a:prstGeom prst="rect">
              <a:avLst/>
            </a:prstGeom>
          </p:spPr>
        </p:pic>
      </p:grp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661E68-FE1F-F3DB-593F-E898A298F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34203">
            <a:off x="5091784" y="1129189"/>
            <a:ext cx="6904626" cy="454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0CF6B75-033A-E32A-093B-E93C5D7B3C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11531">
            <a:off x="833357" y="1213199"/>
            <a:ext cx="6626032" cy="4679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F86C12-EBAA-C86B-54ED-6BADA7E3CB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221339">
            <a:off x="286886" y="491433"/>
            <a:ext cx="6814810" cy="4303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85E29EE-E7D4-A6E2-0123-5355BE604B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99316">
            <a:off x="4782590" y="346609"/>
            <a:ext cx="7056854" cy="4433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618304-305B-0ED1-109A-78D3C3AB7804}"/>
              </a:ext>
            </a:extLst>
          </p:cNvPr>
          <p:cNvSpPr txBox="1"/>
          <p:nvPr/>
        </p:nvSpPr>
        <p:spPr>
          <a:xfrm>
            <a:off x="7106478" y="6569765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162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Solent">
      <a:dk1>
        <a:srgbClr val="1D2136"/>
      </a:dk1>
      <a:lt1>
        <a:srgbClr val="FFFFFF"/>
      </a:lt1>
      <a:dk2>
        <a:srgbClr val="1D2136"/>
      </a:dk2>
      <a:lt2>
        <a:srgbClr val="FFFFFF"/>
      </a:lt2>
      <a:accent1>
        <a:srgbClr val="CD1423"/>
      </a:accent1>
      <a:accent2>
        <a:srgbClr val="1D2136"/>
      </a:accent2>
      <a:accent3>
        <a:srgbClr val="C6C745"/>
      </a:accent3>
      <a:accent4>
        <a:srgbClr val="FF4D00"/>
      </a:accent4>
      <a:accent5>
        <a:srgbClr val="01C3DE"/>
      </a:accent5>
      <a:accent6>
        <a:srgbClr val="C9267D"/>
      </a:accent6>
      <a:hlink>
        <a:srgbClr val="01C3DE"/>
      </a:hlink>
      <a:folHlink>
        <a:srgbClr val="1D2136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2439</TotalTime>
  <Words>1618</Words>
  <Application>Microsoft Office PowerPoint</Application>
  <PresentationFormat>Widescreen</PresentationFormat>
  <Paragraphs>199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Bilo</vt:lpstr>
      <vt:lpstr>Bliss</vt:lpstr>
      <vt:lpstr>Calibri</vt:lpstr>
      <vt:lpstr>Symbol</vt:lpstr>
      <vt:lpstr>Trebuchet MS</vt:lpstr>
      <vt:lpstr>Office Theme</vt:lpstr>
      <vt:lpstr>Computing Subject       Group Course Talks</vt:lpstr>
      <vt:lpstr>PowerPoint Presentation</vt:lpstr>
      <vt:lpstr>01  |  Admissions  </vt:lpstr>
      <vt:lpstr>01 | Admissions</vt:lpstr>
      <vt:lpstr>02  |  Teaching and Learning </vt:lpstr>
      <vt:lpstr>Our Teaching &amp; Learning Approaches</vt:lpstr>
      <vt:lpstr>03  |  Employability    </vt:lpstr>
      <vt:lpstr>PowerPoint Presentation</vt:lpstr>
      <vt:lpstr>PowerPoint Presentation</vt:lpstr>
      <vt:lpstr>PowerPoint Presentation</vt:lpstr>
      <vt:lpstr>05 | Employability</vt:lpstr>
      <vt:lpstr>04  |  Contact &amp; Delivery  </vt:lpstr>
      <vt:lpstr>04 | Delivery &amp; Contact Time</vt:lpstr>
      <vt:lpstr>05  |  Courses   </vt:lpstr>
      <vt:lpstr>05 | Our Courses</vt:lpstr>
      <vt:lpstr>05 | Our Courses - Foundation Computing </vt:lpstr>
      <vt:lpstr>05 | Our Courses - Computing</vt:lpstr>
      <vt:lpstr>05 | Our Courses - Software Engineering</vt:lpstr>
      <vt:lpstr>05 | Our Courses - Cyber Security Management</vt:lpstr>
      <vt:lpstr>05 | Our Courses - Computer Systems &amp; Network Eng</vt:lpstr>
      <vt:lpstr>06  |  Professional Certification     </vt:lpstr>
      <vt:lpstr>Employability Perspectives</vt:lpstr>
      <vt:lpstr>07  |  Placement Year    </vt:lpstr>
      <vt:lpstr>PowerPoint Presentation</vt:lpstr>
      <vt:lpstr>08  |   Student Experience    </vt:lpstr>
      <vt:lpstr>Beyond Curriculum</vt:lpstr>
      <vt:lpstr>PowerPoint Presentation</vt:lpstr>
      <vt:lpstr>09  |   Graduate Destinations     </vt:lpstr>
      <vt:lpstr>Alumni Network on Linkedin</vt:lpstr>
      <vt:lpstr>Success Stories</vt:lpstr>
      <vt:lpstr>PowerPoint Presentation</vt:lpstr>
      <vt:lpstr>10  |  Further Guidance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 Brunt</dc:creator>
  <cp:lastModifiedBy>Martin Reid</cp:lastModifiedBy>
  <cp:revision>71</cp:revision>
  <dcterms:created xsi:type="dcterms:W3CDTF">2022-07-09T15:13:12Z</dcterms:created>
  <dcterms:modified xsi:type="dcterms:W3CDTF">2023-04-18T13:07:23Z</dcterms:modified>
</cp:coreProperties>
</file>